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9" r:id="rId3"/>
    <p:sldId id="271" r:id="rId4"/>
    <p:sldId id="272" r:id="rId5"/>
    <p:sldId id="282" r:id="rId6"/>
    <p:sldId id="283" r:id="rId7"/>
    <p:sldId id="276" r:id="rId8"/>
    <p:sldId id="278" r:id="rId9"/>
    <p:sldId id="262" r:id="rId10"/>
    <p:sldId id="275" r:id="rId11"/>
    <p:sldId id="279" r:id="rId12"/>
    <p:sldId id="280" r:id="rId13"/>
    <p:sldId id="263" r:id="rId14"/>
    <p:sldId id="281" r:id="rId15"/>
    <p:sldId id="285" r:id="rId16"/>
    <p:sldId id="265" r:id="rId17"/>
    <p:sldId id="266" r:id="rId18"/>
    <p:sldId id="267" r:id="rId19"/>
    <p:sldId id="284" r:id="rId20"/>
    <p:sldId id="268" r:id="rId21"/>
    <p:sldId id="269" r:id="rId22"/>
    <p:sldId id="270" r:id="rId23"/>
    <p:sldId id="273" r:id="rId2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67" autoAdjust="0"/>
    <p:restoredTop sz="98765" autoAdjust="0"/>
  </p:normalViewPr>
  <p:slideViewPr>
    <p:cSldViewPr>
      <p:cViewPr varScale="1">
        <p:scale>
          <a:sx n="96" d="100"/>
          <a:sy n="96" d="100"/>
        </p:scale>
        <p:origin x="-110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823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35"/>
  <c:chart>
    <c:plotArea>
      <c:layout>
        <c:manualLayout>
          <c:layoutTarget val="inner"/>
          <c:xMode val="edge"/>
          <c:yMode val="edge"/>
          <c:x val="0.17269321023951267"/>
          <c:y val="7.7569906762496504E-2"/>
          <c:w val="0.49161898677924776"/>
          <c:h val="0.78154813282854663"/>
        </c:manualLayout>
      </c:layout>
      <c:radarChart>
        <c:radarStyle val="marker"/>
        <c:ser>
          <c:idx val="0"/>
          <c:order val="0"/>
          <c:tx>
            <c:strRef>
              <c:f>Feuil1!$B$1</c:f>
              <c:strCache>
                <c:ptCount val="1"/>
                <c:pt idx="0">
                  <c:v>Comment je me définie au quotidien et au travers du regard des autres</c:v>
                </c:pt>
              </c:strCache>
            </c:strRef>
          </c:tx>
          <c:cat>
            <c:strRef>
              <c:f>Feuil1!$A$2:$A$16</c:f>
              <c:strCache>
                <c:ptCount val="15"/>
                <c:pt idx="0">
                  <c:v>Rigueur</c:v>
                </c:pt>
                <c:pt idx="1">
                  <c:v>Organisation</c:v>
                </c:pt>
                <c:pt idx="2">
                  <c:v>Capacité d'adaptation</c:v>
                </c:pt>
                <c:pt idx="3">
                  <c:v>Pragmatisme</c:v>
                </c:pt>
                <c:pt idx="4">
                  <c:v>Réactivité</c:v>
                </c:pt>
                <c:pt idx="5">
                  <c:v>Ouverture d'esprit</c:v>
                </c:pt>
                <c:pt idx="6">
                  <c:v>Aisance relationnelle</c:v>
                </c:pt>
                <c:pt idx="7">
                  <c:v>Sens du service</c:v>
                </c:pt>
                <c:pt idx="8">
                  <c:v>Discrétion</c:v>
                </c:pt>
                <c:pt idx="9">
                  <c:v>Sens des responsabilités</c:v>
                </c:pt>
                <c:pt idx="10">
                  <c:v>Hauteur de vue</c:v>
                </c:pt>
                <c:pt idx="11">
                  <c:v>Capacité d'écoute</c:v>
                </c:pt>
                <c:pt idx="12">
                  <c:v>Souplesse et fermeté</c:v>
                </c:pt>
                <c:pt idx="13">
                  <c:v>Communication orale</c:v>
                </c:pt>
                <c:pt idx="14">
                  <c:v>Communication écrite</c:v>
                </c:pt>
              </c:strCache>
            </c:strRef>
          </c:cat>
          <c:val>
            <c:numRef>
              <c:f>Feuil1!$B$2:$B$16</c:f>
              <c:numCache>
                <c:formatCode>General</c:formatCode>
                <c:ptCount val="15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5</c:v>
                </c:pt>
                <c:pt idx="4">
                  <c:v>4</c:v>
                </c:pt>
                <c:pt idx="5">
                  <c:v>8</c:v>
                </c:pt>
                <c:pt idx="6">
                  <c:v>10</c:v>
                </c:pt>
                <c:pt idx="7">
                  <c:v>10</c:v>
                </c:pt>
                <c:pt idx="8">
                  <c:v>6</c:v>
                </c:pt>
                <c:pt idx="9">
                  <c:v>5</c:v>
                </c:pt>
                <c:pt idx="10">
                  <c:v>3</c:v>
                </c:pt>
                <c:pt idx="11">
                  <c:v>6</c:v>
                </c:pt>
                <c:pt idx="12">
                  <c:v>6</c:v>
                </c:pt>
                <c:pt idx="13">
                  <c:v>6</c:v>
                </c:pt>
                <c:pt idx="14">
                  <c:v>6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Comment je suis perçue par les autres (cercle personnel et professionnel)</c:v>
                </c:pt>
              </c:strCache>
            </c:strRef>
          </c:tx>
          <c:cat>
            <c:strRef>
              <c:f>Feuil1!$A$2:$A$16</c:f>
              <c:strCache>
                <c:ptCount val="15"/>
                <c:pt idx="0">
                  <c:v>Rigueur</c:v>
                </c:pt>
                <c:pt idx="1">
                  <c:v>Organisation</c:v>
                </c:pt>
                <c:pt idx="2">
                  <c:v>Capacité d'adaptation</c:v>
                </c:pt>
                <c:pt idx="3">
                  <c:v>Pragmatisme</c:v>
                </c:pt>
                <c:pt idx="4">
                  <c:v>Réactivité</c:v>
                </c:pt>
                <c:pt idx="5">
                  <c:v>Ouverture d'esprit</c:v>
                </c:pt>
                <c:pt idx="6">
                  <c:v>Aisance relationnelle</c:v>
                </c:pt>
                <c:pt idx="7">
                  <c:v>Sens du service</c:v>
                </c:pt>
                <c:pt idx="8">
                  <c:v>Discrétion</c:v>
                </c:pt>
                <c:pt idx="9">
                  <c:v>Sens des responsabilités</c:v>
                </c:pt>
                <c:pt idx="10">
                  <c:v>Hauteur de vue</c:v>
                </c:pt>
                <c:pt idx="11">
                  <c:v>Capacité d'écoute</c:v>
                </c:pt>
                <c:pt idx="12">
                  <c:v>Souplesse et fermeté</c:v>
                </c:pt>
                <c:pt idx="13">
                  <c:v>Communication orale</c:v>
                </c:pt>
                <c:pt idx="14">
                  <c:v>Communication écrite</c:v>
                </c:pt>
              </c:strCache>
            </c:strRef>
          </c:cat>
          <c:val>
            <c:numRef>
              <c:f>Feuil1!$C$2:$C$16</c:f>
              <c:numCache>
                <c:formatCode>General</c:formatCode>
                <c:ptCount val="15"/>
                <c:pt idx="0">
                  <c:v>6</c:v>
                </c:pt>
                <c:pt idx="1">
                  <c:v>6</c:v>
                </c:pt>
                <c:pt idx="2">
                  <c:v>9</c:v>
                </c:pt>
                <c:pt idx="3">
                  <c:v>7</c:v>
                </c:pt>
                <c:pt idx="4">
                  <c:v>8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9</c:v>
                </c:pt>
                <c:pt idx="9">
                  <c:v>7</c:v>
                </c:pt>
                <c:pt idx="10">
                  <c:v>6</c:v>
                </c:pt>
                <c:pt idx="11">
                  <c:v>8</c:v>
                </c:pt>
                <c:pt idx="12">
                  <c:v>4</c:v>
                </c:pt>
                <c:pt idx="13">
                  <c:v>8</c:v>
                </c:pt>
                <c:pt idx="14">
                  <c:v>8</c:v>
                </c:pt>
              </c:numCache>
            </c:numRef>
          </c:val>
        </c:ser>
        <c:axId val="84507648"/>
        <c:axId val="84529920"/>
      </c:radarChart>
      <c:catAx>
        <c:axId val="84507648"/>
        <c:scaling>
          <c:orientation val="minMax"/>
        </c:scaling>
        <c:axPos val="b"/>
        <c:majorGridlines/>
        <c:numFmt formatCode="dd/mm/yyyy" sourceLinked="1"/>
        <c:tickLblPos val="nextTo"/>
        <c:txPr>
          <a:bodyPr/>
          <a:lstStyle/>
          <a:p>
            <a:pPr>
              <a:defRPr sz="1000"/>
            </a:pPr>
            <a:endParaRPr lang="fr-FR"/>
          </a:p>
        </c:txPr>
        <c:crossAx val="84529920"/>
        <c:crosses val="autoZero"/>
        <c:auto val="1"/>
        <c:lblAlgn val="ctr"/>
        <c:lblOffset val="100"/>
      </c:catAx>
      <c:valAx>
        <c:axId val="84529920"/>
        <c:scaling>
          <c:orientation val="minMax"/>
        </c:scaling>
        <c:axPos val="l"/>
        <c:majorGridlines/>
        <c:numFmt formatCode="General" sourceLinked="1"/>
        <c:majorTickMark val="cross"/>
        <c:tickLblPos val="nextTo"/>
        <c:txPr>
          <a:bodyPr/>
          <a:lstStyle/>
          <a:p>
            <a:pPr>
              <a:defRPr sz="400">
                <a:solidFill>
                  <a:schemeClr val="tx1">
                    <a:lumMod val="85000"/>
                  </a:schemeClr>
                </a:solidFill>
              </a:defRPr>
            </a:pPr>
            <a:endParaRPr lang="fr-FR"/>
          </a:p>
        </c:txPr>
        <c:crossAx val="845076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103306621844881"/>
          <c:y val="1.1769347565370229E-2"/>
          <c:w val="0.21036361103246604"/>
          <c:h val="0.97646130486925786"/>
        </c:manualLayout>
      </c:layout>
      <c:txPr>
        <a:bodyPr/>
        <a:lstStyle/>
        <a:p>
          <a:pPr>
            <a:defRPr b="1"/>
          </a:pPr>
          <a:endParaRPr lang="fr-FR"/>
        </a:p>
      </c:txPr>
    </c:legend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DF500C-4820-48C4-B043-B6866491BD62}" type="datetimeFigureOut">
              <a:rPr lang="fr-FR" smtClean="0"/>
              <a:pPr/>
              <a:t>03/04/2014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B8DB3-4468-41E0-95DC-E966E0CA624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E5E0F6CF-5E9E-44DE-A65E-58BA901CD6CA}" type="datetimeFigureOut">
              <a:rPr lang="fr-FR" smtClean="0"/>
              <a:pPr/>
              <a:t>03/04/2014</a:t>
            </a:fld>
            <a:endParaRPr lang="fr-FR" dirty="0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FR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1FC104AF-8E87-46C3-8C79-37C826CAA2B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0F6CF-5E9E-44DE-A65E-58BA901CD6CA}" type="datetimeFigureOut">
              <a:rPr lang="fr-FR" smtClean="0"/>
              <a:pPr/>
              <a:t>03/04/2014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104AF-8E87-46C3-8C79-37C826CAA2B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0F6CF-5E9E-44DE-A65E-58BA901CD6CA}" type="datetimeFigureOut">
              <a:rPr lang="fr-FR" smtClean="0"/>
              <a:pPr/>
              <a:t>03/04/2014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104AF-8E87-46C3-8C79-37C826CAA2B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E5E0F6CF-5E9E-44DE-A65E-58BA901CD6CA}" type="datetimeFigureOut">
              <a:rPr lang="fr-FR" smtClean="0"/>
              <a:pPr/>
              <a:t>03/04/2014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104AF-8E87-46C3-8C79-37C826CAA2B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E5E0F6CF-5E9E-44DE-A65E-58BA901CD6CA}" type="datetimeFigureOut">
              <a:rPr lang="fr-FR" smtClean="0"/>
              <a:pPr/>
              <a:t>03/04/2014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1FC104AF-8E87-46C3-8C79-37C826CAA2B5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5E0F6CF-5E9E-44DE-A65E-58BA901CD6CA}" type="datetimeFigureOut">
              <a:rPr lang="fr-FR" smtClean="0"/>
              <a:pPr/>
              <a:t>03/04/2014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FC104AF-8E87-46C3-8C79-37C826CAA2B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E5E0F6CF-5E9E-44DE-A65E-58BA901CD6CA}" type="datetimeFigureOut">
              <a:rPr lang="fr-FR" smtClean="0"/>
              <a:pPr/>
              <a:t>03/04/2014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1FC104AF-8E87-46C3-8C79-37C826CAA2B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0F6CF-5E9E-44DE-A65E-58BA901CD6CA}" type="datetimeFigureOut">
              <a:rPr lang="fr-FR" smtClean="0"/>
              <a:pPr/>
              <a:t>03/04/2014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104AF-8E87-46C3-8C79-37C826CAA2B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5E0F6CF-5E9E-44DE-A65E-58BA901CD6CA}" type="datetimeFigureOut">
              <a:rPr lang="fr-FR" smtClean="0"/>
              <a:pPr/>
              <a:t>03/04/2014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FC104AF-8E87-46C3-8C79-37C826CAA2B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E5E0F6CF-5E9E-44DE-A65E-58BA901CD6CA}" type="datetimeFigureOut">
              <a:rPr lang="fr-FR" smtClean="0"/>
              <a:pPr/>
              <a:t>03/04/2014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1FC104AF-8E87-46C3-8C79-37C826CAA2B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E5E0F6CF-5E9E-44DE-A65E-58BA901CD6CA}" type="datetimeFigureOut">
              <a:rPr lang="fr-FR" smtClean="0"/>
              <a:pPr/>
              <a:t>03/04/2014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1FC104AF-8E87-46C3-8C79-37C826CAA2B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E5E0F6CF-5E9E-44DE-A65E-58BA901CD6CA}" type="datetimeFigureOut">
              <a:rPr lang="fr-FR" smtClean="0"/>
              <a:pPr/>
              <a:t>03/04/2014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FC104AF-8E87-46C3-8C79-37C826CAA2B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6.png"/><Relationship Id="rId18" Type="http://schemas.openxmlformats.org/officeDocument/2006/relationships/image" Target="../media/image31.jpeg"/><Relationship Id="rId3" Type="http://schemas.openxmlformats.org/officeDocument/2006/relationships/image" Target="../media/image16.jpeg"/><Relationship Id="rId21" Type="http://schemas.openxmlformats.org/officeDocument/2006/relationships/image" Target="../media/image34.jpe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17" Type="http://schemas.openxmlformats.org/officeDocument/2006/relationships/image" Target="../media/image30.jpeg"/><Relationship Id="rId2" Type="http://schemas.openxmlformats.org/officeDocument/2006/relationships/image" Target="../media/image15.jpeg"/><Relationship Id="rId16" Type="http://schemas.openxmlformats.org/officeDocument/2006/relationships/image" Target="../media/image29.jpeg"/><Relationship Id="rId20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5" Type="http://schemas.openxmlformats.org/officeDocument/2006/relationships/image" Target="../media/image28.jpeg"/><Relationship Id="rId10" Type="http://schemas.openxmlformats.org/officeDocument/2006/relationships/image" Target="../media/image23.jpeg"/><Relationship Id="rId19" Type="http://schemas.openxmlformats.org/officeDocument/2006/relationships/image" Target="../media/image32.jpeg"/><Relationship Id="rId4" Type="http://schemas.openxmlformats.org/officeDocument/2006/relationships/image" Target="../media/image17.jpeg"/><Relationship Id="rId9" Type="http://schemas.openxmlformats.org/officeDocument/2006/relationships/image" Target="../media/image22.png"/><Relationship Id="rId14" Type="http://schemas.openxmlformats.org/officeDocument/2006/relationships/image" Target="../media/image27.jpeg"/><Relationship Id="rId22" Type="http://schemas.openxmlformats.org/officeDocument/2006/relationships/image" Target="../media/image35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592" y="260648"/>
            <a:ext cx="8062912" cy="833537"/>
          </a:xfrm>
        </p:spPr>
        <p:txBody>
          <a:bodyPr>
            <a:normAutofit/>
          </a:bodyPr>
          <a:lstStyle/>
          <a:p>
            <a:pPr algn="just"/>
            <a:r>
              <a:rPr lang="fr-FR" sz="4500" smtClean="0"/>
              <a:t>PASSEPORT COMPETENCES</a:t>
            </a:r>
            <a:endParaRPr lang="fr-FR" sz="45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504" y="260648"/>
            <a:ext cx="720080" cy="6264696"/>
          </a:xfrm>
        </p:spPr>
        <p:txBody>
          <a:bodyPr vert="wordArtVert">
            <a:noAutofit/>
          </a:bodyPr>
          <a:lstStyle/>
          <a:p>
            <a:pPr algn="l"/>
            <a:r>
              <a:rPr lang="fr-FR" sz="3700" b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Cooper Black" pitchFamily="18" charset="0"/>
              </a:rPr>
              <a:t>LA CLE DE</a:t>
            </a:r>
            <a:endParaRPr lang="fr-FR" sz="3700" b="1" dirty="0">
              <a:solidFill>
                <a:schemeClr val="accent4">
                  <a:lumMod val="60000"/>
                  <a:lumOff val="40000"/>
                </a:schemeClr>
              </a:solidFill>
              <a:latin typeface="Cooper Black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899592" y="1673424"/>
            <a:ext cx="1797672" cy="5184576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algn="just"/>
            <a:r>
              <a:rPr lang="fr-FR" sz="37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Cooper Black" pitchFamily="18" charset="0"/>
              </a:rPr>
              <a:t>   MA</a:t>
            </a:r>
          </a:p>
          <a:p>
            <a:pPr algn="just"/>
            <a:r>
              <a:rPr lang="fr-FR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Cooper Black" pitchFamily="18" charset="0"/>
              </a:rPr>
              <a:t> </a:t>
            </a:r>
            <a:r>
              <a:rPr lang="fr-FR" sz="37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Cooper Black" pitchFamily="18" charset="0"/>
              </a:rPr>
              <a:t>REUSSITE</a:t>
            </a:r>
            <a:endParaRPr lang="fr-FR" sz="3700" b="1" dirty="0">
              <a:solidFill>
                <a:schemeClr val="accent4">
                  <a:lumMod val="60000"/>
                  <a:lumOff val="40000"/>
                </a:schemeClr>
              </a:solidFill>
              <a:latin typeface="Cooper Black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831632" y="4005064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99FF99"/>
                </a:solidFill>
              </a:rPr>
              <a:t>Vanessa MEGARUS (</a:t>
            </a:r>
            <a:r>
              <a:rPr lang="fr-FR" b="1" dirty="0" err="1" smtClean="0">
                <a:solidFill>
                  <a:srgbClr val="99FF99"/>
                </a:solidFill>
              </a:rPr>
              <a:t>Lacam</a:t>
            </a:r>
            <a:r>
              <a:rPr lang="fr-FR" b="1" dirty="0" smtClean="0">
                <a:solidFill>
                  <a:srgbClr val="99FF99"/>
                </a:solidFill>
              </a:rPr>
              <a:t>)</a:t>
            </a:r>
            <a:endParaRPr lang="fr-FR" b="1" dirty="0">
              <a:solidFill>
                <a:srgbClr val="99FF99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236296" y="465313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Avril 2014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000" dirty="0" smtClean="0"/>
              <a:t>Fiche Métier de ma future fonction : </a:t>
            </a:r>
            <a:br>
              <a:rPr lang="fr-FR" sz="3000" dirty="0" smtClean="0"/>
            </a:br>
            <a:r>
              <a:rPr lang="fr-FR" sz="3000" b="1" u="sng" dirty="0" smtClean="0"/>
              <a:t>Responsable Ressources Humaines </a:t>
            </a:r>
            <a:br>
              <a:rPr lang="fr-FR" sz="3000" b="1" u="sng" dirty="0" smtClean="0"/>
            </a:br>
            <a:r>
              <a:rPr lang="fr-FR" sz="1100" dirty="0" smtClean="0"/>
              <a:t>(suite)</a:t>
            </a:r>
            <a:endParaRPr lang="fr-FR" sz="11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5008" y="1052736"/>
            <a:ext cx="8749480" cy="489654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sz="2500" dirty="0" smtClean="0"/>
              <a:t> </a:t>
            </a:r>
          </a:p>
          <a:p>
            <a:r>
              <a:rPr lang="fr-FR" sz="1500" b="1" dirty="0" smtClean="0"/>
              <a:t>Conseil et support auprès des opérationnels</a:t>
            </a:r>
            <a:endParaRPr lang="fr-FR" sz="1500" dirty="0" smtClean="0"/>
          </a:p>
          <a:p>
            <a:pPr>
              <a:buNone/>
            </a:pPr>
            <a:r>
              <a:rPr lang="fr-FR" sz="1500" dirty="0" smtClean="0"/>
              <a:t> </a:t>
            </a:r>
          </a:p>
          <a:p>
            <a:pPr>
              <a:buNone/>
            </a:pPr>
            <a:r>
              <a:rPr lang="fr-FR" sz="1500" dirty="0" smtClean="0"/>
              <a:t>Répondre aux demandes des opérationnels sur tous les domaines des RH, faire</a:t>
            </a:r>
          </a:p>
          <a:p>
            <a:pPr>
              <a:buNone/>
            </a:pPr>
            <a:r>
              <a:rPr lang="fr-FR" sz="1500" dirty="0" smtClean="0"/>
              <a:t>appel si nécessaire à des expertises pointues (en interne ou en externe),  apporter</a:t>
            </a:r>
          </a:p>
          <a:p>
            <a:pPr>
              <a:buNone/>
            </a:pPr>
            <a:r>
              <a:rPr lang="fr-FR" sz="1500" dirty="0" smtClean="0"/>
              <a:t>son soutien aux managers dans l’application du droit du travail et dans le</a:t>
            </a:r>
          </a:p>
          <a:p>
            <a:pPr>
              <a:buNone/>
            </a:pPr>
            <a:r>
              <a:rPr lang="fr-FR" sz="1500" dirty="0" smtClean="0"/>
              <a:t>développement des équipes , accompagner les opérationnels dans leurs</a:t>
            </a:r>
          </a:p>
          <a:p>
            <a:pPr>
              <a:buNone/>
            </a:pPr>
            <a:r>
              <a:rPr lang="fr-FR" sz="1500" dirty="0" smtClean="0"/>
              <a:t>décisions relatives aux RH et les aider à intégrer la variable RH dans leurs décisions</a:t>
            </a:r>
          </a:p>
          <a:p>
            <a:pPr>
              <a:buNone/>
            </a:pPr>
            <a:r>
              <a:rPr lang="fr-FR" sz="1500" dirty="0" smtClean="0"/>
              <a:t>stratégiques, enfin définir et veiller à l’application par les opérationnels de</a:t>
            </a:r>
          </a:p>
          <a:p>
            <a:pPr>
              <a:buNone/>
            </a:pPr>
            <a:r>
              <a:rPr lang="fr-FR" sz="1500" dirty="0" smtClean="0"/>
              <a:t>l’ensemble des procédures RH.</a:t>
            </a:r>
          </a:p>
          <a:p>
            <a:pPr>
              <a:buNone/>
            </a:pPr>
            <a:r>
              <a:rPr lang="fr-FR" sz="1500" dirty="0" smtClean="0"/>
              <a:t> </a:t>
            </a:r>
          </a:p>
          <a:p>
            <a:r>
              <a:rPr lang="fr-FR" sz="1500" b="1" dirty="0" smtClean="0"/>
              <a:t>Mise en place des projets RH</a:t>
            </a:r>
            <a:endParaRPr lang="fr-FR" sz="1500" dirty="0" smtClean="0"/>
          </a:p>
          <a:p>
            <a:pPr>
              <a:buNone/>
            </a:pPr>
            <a:r>
              <a:rPr lang="fr-FR" sz="1500" dirty="0" smtClean="0"/>
              <a:t> </a:t>
            </a:r>
          </a:p>
          <a:p>
            <a:pPr>
              <a:buNone/>
            </a:pPr>
            <a:r>
              <a:rPr lang="fr-FR" sz="1500" dirty="0" smtClean="0"/>
              <a:t>Mener de façon autonome les multiples projets RH correspondant à la stratégie</a:t>
            </a:r>
          </a:p>
          <a:p>
            <a:pPr>
              <a:buNone/>
            </a:pPr>
            <a:r>
              <a:rPr lang="fr-FR" sz="1500" dirty="0" smtClean="0"/>
              <a:t>RH : mise en place du SIRH, nouvel organigramme, aménagement du temps de</a:t>
            </a:r>
          </a:p>
          <a:p>
            <a:pPr>
              <a:buNone/>
            </a:pPr>
            <a:r>
              <a:rPr lang="fr-FR" sz="1500" dirty="0" smtClean="0"/>
              <a:t>travail...</a:t>
            </a:r>
          </a:p>
          <a:p>
            <a:pPr>
              <a:buNone/>
            </a:pPr>
            <a:r>
              <a:rPr lang="fr-FR" sz="1500" dirty="0" smtClean="0"/>
              <a:t>Coordonner les activités, suivre et contrôler les mises en œuvre, mettre en place</a:t>
            </a:r>
          </a:p>
          <a:p>
            <a:pPr>
              <a:buNone/>
            </a:pPr>
            <a:r>
              <a:rPr lang="fr-FR" sz="1500" dirty="0" smtClean="0"/>
              <a:t>les outils de suivi et de </a:t>
            </a:r>
            <a:r>
              <a:rPr lang="fr-FR" sz="1500" dirty="0" err="1" smtClean="0"/>
              <a:t>reporting</a:t>
            </a:r>
            <a:r>
              <a:rPr lang="fr-FR" sz="1500" dirty="0" smtClean="0"/>
              <a:t> RH, évaluer la satisfaction des opérationnels par</a:t>
            </a:r>
          </a:p>
          <a:p>
            <a:pPr>
              <a:buNone/>
            </a:pPr>
            <a:r>
              <a:rPr lang="fr-FR" sz="1500" dirty="0" smtClean="0"/>
              <a:t>rapport à la prestation RH rendue et aux résultats attendus.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76064"/>
          </a:xfrm>
        </p:spPr>
        <p:txBody>
          <a:bodyPr>
            <a:normAutofit/>
          </a:bodyPr>
          <a:lstStyle/>
          <a:p>
            <a:pPr algn="ctr"/>
            <a:r>
              <a:rPr lang="fr-FR" sz="2700" b="1" dirty="0" smtClean="0"/>
              <a:t>Mon Plan d’Action sur 3 niveaux</a:t>
            </a:r>
            <a:endParaRPr lang="fr-FR" sz="2700" b="1" dirty="0"/>
          </a:p>
        </p:txBody>
      </p:sp>
      <p:sp>
        <p:nvSpPr>
          <p:cNvPr id="26" name="Larme 25"/>
          <p:cNvSpPr/>
          <p:nvPr/>
        </p:nvSpPr>
        <p:spPr>
          <a:xfrm rot="2728596">
            <a:off x="204928" y="646105"/>
            <a:ext cx="3600000" cy="360000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Larme 26"/>
          <p:cNvSpPr/>
          <p:nvPr/>
        </p:nvSpPr>
        <p:spPr>
          <a:xfrm rot="18911511">
            <a:off x="2725282" y="3166458"/>
            <a:ext cx="3600000" cy="360000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Larme 27"/>
          <p:cNvSpPr/>
          <p:nvPr/>
        </p:nvSpPr>
        <p:spPr>
          <a:xfrm rot="13499747">
            <a:off x="5245577" y="646192"/>
            <a:ext cx="3600000" cy="360000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683568" y="1124744"/>
            <a:ext cx="26642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-Terminer et valider mon Titre Professionnel Responsable Ressources Humaines</a:t>
            </a:r>
            <a:endParaRPr lang="fr-FR" sz="1400" dirty="0"/>
          </a:p>
        </p:txBody>
      </p:sp>
      <p:sp>
        <p:nvSpPr>
          <p:cNvPr id="8" name="ZoneTexte 7"/>
          <p:cNvSpPr txBox="1"/>
          <p:nvPr/>
        </p:nvSpPr>
        <p:spPr>
          <a:xfrm>
            <a:off x="1259632" y="836712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u="sng" dirty="0" smtClean="0"/>
              <a:t>A COURS TERME</a:t>
            </a:r>
            <a:endParaRPr lang="fr-FR" sz="1400" b="1" u="sng" dirty="0"/>
          </a:p>
        </p:txBody>
      </p:sp>
      <p:sp>
        <p:nvSpPr>
          <p:cNvPr id="9" name="ZoneTexte 8"/>
          <p:cNvSpPr txBox="1"/>
          <p:nvPr/>
        </p:nvSpPr>
        <p:spPr>
          <a:xfrm>
            <a:off x="6300192" y="836712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u="sng" dirty="0" smtClean="0"/>
              <a:t>A LONG TERME</a:t>
            </a:r>
            <a:endParaRPr lang="fr-FR" sz="1400" b="1" u="sng" dirty="0"/>
          </a:p>
        </p:txBody>
      </p:sp>
      <p:sp>
        <p:nvSpPr>
          <p:cNvPr id="10" name="ZoneTexte 9"/>
          <p:cNvSpPr txBox="1"/>
          <p:nvPr/>
        </p:nvSpPr>
        <p:spPr>
          <a:xfrm>
            <a:off x="3707904" y="3140968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u="sng" dirty="0" smtClean="0"/>
              <a:t>A MOYEN TERME</a:t>
            </a:r>
            <a:endParaRPr lang="fr-FR" sz="1400" b="1" u="sng" dirty="0"/>
          </a:p>
        </p:txBody>
      </p:sp>
      <p:sp>
        <p:nvSpPr>
          <p:cNvPr id="11" name="ZoneTexte 10"/>
          <p:cNvSpPr txBox="1"/>
          <p:nvPr/>
        </p:nvSpPr>
        <p:spPr>
          <a:xfrm>
            <a:off x="251520" y="1916832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-Effectuer  un stage sous la coupe d’un DRH chez Legrand sa</a:t>
            </a:r>
            <a:endParaRPr lang="fr-FR" sz="1400" dirty="0"/>
          </a:p>
        </p:txBody>
      </p:sp>
      <p:sp>
        <p:nvSpPr>
          <p:cNvPr id="13" name="ZoneTexte 12"/>
          <p:cNvSpPr txBox="1"/>
          <p:nvPr/>
        </p:nvSpPr>
        <p:spPr>
          <a:xfrm>
            <a:off x="251520" y="2492896"/>
            <a:ext cx="4104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-Trouver mon premier emploi en tant que Responsable RH cadre Junior.</a:t>
            </a:r>
            <a:endParaRPr lang="fr-FR" sz="1400" dirty="0"/>
          </a:p>
        </p:txBody>
      </p:sp>
      <p:sp>
        <p:nvSpPr>
          <p:cNvPr id="14" name="ZoneTexte 13"/>
          <p:cNvSpPr txBox="1"/>
          <p:nvPr/>
        </p:nvSpPr>
        <p:spPr>
          <a:xfrm>
            <a:off x="755576" y="3068960"/>
            <a:ext cx="30963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-Suivre des modules sur le site www.france-universite-numerique-mooc.fr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3203848" y="3573016"/>
            <a:ext cx="2736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-Envisager  de monter en compétences et diplômes en passant le Master 2 avec le CNAM</a:t>
            </a:r>
            <a:endParaRPr lang="fr-FR" sz="1400" dirty="0"/>
          </a:p>
        </p:txBody>
      </p:sp>
      <p:sp>
        <p:nvSpPr>
          <p:cNvPr id="16" name="ZoneTexte 15"/>
          <p:cNvSpPr txBox="1"/>
          <p:nvPr/>
        </p:nvSpPr>
        <p:spPr>
          <a:xfrm>
            <a:off x="2771800" y="4581128"/>
            <a:ext cx="35283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-Continuer les unités d’enseignement dispensées sur www.france-universite-numerique-mooc.fr</a:t>
            </a:r>
            <a:endParaRPr lang="fr-FR" sz="1400" dirty="0"/>
          </a:p>
        </p:txBody>
      </p:sp>
      <p:sp>
        <p:nvSpPr>
          <p:cNvPr id="17" name="ZoneTexte 16"/>
          <p:cNvSpPr txBox="1"/>
          <p:nvPr/>
        </p:nvSpPr>
        <p:spPr>
          <a:xfrm>
            <a:off x="3131840" y="5445224"/>
            <a:ext cx="31683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-Décrocher un emploi stable de Responsable RH confirmé et évoluer dans celui-ci</a:t>
            </a:r>
            <a:endParaRPr lang="fr-FR" sz="1400" dirty="0"/>
          </a:p>
        </p:txBody>
      </p:sp>
      <p:sp>
        <p:nvSpPr>
          <p:cNvPr id="18" name="ZoneTexte 17"/>
          <p:cNvSpPr txBox="1"/>
          <p:nvPr/>
        </p:nvSpPr>
        <p:spPr>
          <a:xfrm>
            <a:off x="5508104" y="1268760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-Asseoir mon expérience en devenant DRH sénior</a:t>
            </a:r>
            <a:endParaRPr lang="fr-FR" sz="1400" dirty="0"/>
          </a:p>
        </p:txBody>
      </p:sp>
      <p:sp>
        <p:nvSpPr>
          <p:cNvPr id="19" name="ZoneTexte 18"/>
          <p:cNvSpPr txBox="1"/>
          <p:nvPr/>
        </p:nvSpPr>
        <p:spPr>
          <a:xfrm>
            <a:off x="5004048" y="1844824"/>
            <a:ext cx="3816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-Devenir un pilier et une référence dans mon entreprise</a:t>
            </a:r>
            <a:endParaRPr lang="fr-FR" sz="1400" dirty="0"/>
          </a:p>
        </p:txBody>
      </p:sp>
      <p:sp>
        <p:nvSpPr>
          <p:cNvPr id="20" name="ZoneTexte 19"/>
          <p:cNvSpPr txBox="1"/>
          <p:nvPr/>
        </p:nvSpPr>
        <p:spPr>
          <a:xfrm>
            <a:off x="4860032" y="2420888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-Transmettre mon savoir auprès de jeunes étudiants</a:t>
            </a: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76064"/>
          </a:xfrm>
        </p:spPr>
        <p:txBody>
          <a:bodyPr>
            <a:normAutofit/>
          </a:bodyPr>
          <a:lstStyle/>
          <a:p>
            <a:pPr algn="ctr"/>
            <a:r>
              <a:rPr lang="fr-FR" sz="2700" b="1" dirty="0" smtClean="0"/>
              <a:t>Mes Conditions de Travail</a:t>
            </a:r>
            <a:endParaRPr lang="fr-FR" sz="2700" b="1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>
          <a:xfrm>
            <a:off x="457200" y="764704"/>
            <a:ext cx="4038600" cy="5976663"/>
          </a:xfrm>
        </p:spPr>
        <p:txBody>
          <a:bodyPr>
            <a:normAutofit/>
          </a:bodyPr>
          <a:lstStyle/>
          <a:p>
            <a:r>
              <a:rPr lang="fr-FR" sz="1400" dirty="0" smtClean="0"/>
              <a:t>Ce que j’accepte</a:t>
            </a:r>
            <a:endParaRPr lang="fr-FR" sz="1400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half" idx="2"/>
          </p:nvPr>
        </p:nvSpPr>
        <p:spPr>
          <a:xfrm>
            <a:off x="4648200" y="764704"/>
            <a:ext cx="4038600" cy="5976664"/>
          </a:xfrm>
        </p:spPr>
        <p:txBody>
          <a:bodyPr>
            <a:normAutofit/>
          </a:bodyPr>
          <a:lstStyle/>
          <a:p>
            <a:r>
              <a:rPr lang="fr-FR" sz="1400" dirty="0" smtClean="0"/>
              <a:t>Ce que je refuse</a:t>
            </a:r>
          </a:p>
        </p:txBody>
      </p:sp>
      <p:pic>
        <p:nvPicPr>
          <p:cNvPr id="8" name="Image 7" descr="corbeill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9619402">
            <a:off x="5638771" y="1076503"/>
            <a:ext cx="1250992" cy="1250992"/>
          </a:xfrm>
          <a:prstGeom prst="rect">
            <a:avLst/>
          </a:prstGeom>
        </p:spPr>
      </p:pic>
      <p:pic>
        <p:nvPicPr>
          <p:cNvPr id="9" name="Image 8" descr="ou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196752"/>
            <a:ext cx="1728192" cy="1099758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683568" y="2924944"/>
            <a:ext cx="309634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fr-FR" dirty="0" smtClean="0"/>
              <a:t> Perspective d’évolution</a:t>
            </a:r>
          </a:p>
          <a:p>
            <a:endParaRPr lang="fr-FR" dirty="0" smtClean="0"/>
          </a:p>
          <a:p>
            <a:pPr>
              <a:buFont typeface="Wingdings" pitchFamily="2" charset="2"/>
              <a:buChar char="ü"/>
            </a:pPr>
            <a:r>
              <a:rPr lang="fr-FR" dirty="0" smtClean="0"/>
              <a:t>Missions variées</a:t>
            </a:r>
          </a:p>
          <a:p>
            <a:endParaRPr lang="fr-FR" dirty="0" smtClean="0"/>
          </a:p>
          <a:p>
            <a:pPr>
              <a:buFont typeface="Wingdings" pitchFamily="2" charset="2"/>
              <a:buChar char="ü"/>
            </a:pPr>
            <a:r>
              <a:rPr lang="fr-FR" dirty="0" smtClean="0"/>
              <a:t>Autonomie</a:t>
            </a:r>
          </a:p>
          <a:p>
            <a:endParaRPr lang="fr-FR" dirty="0" smtClean="0"/>
          </a:p>
          <a:p>
            <a:pPr>
              <a:buFont typeface="Wingdings" pitchFamily="2" charset="2"/>
              <a:buChar char="ü"/>
            </a:pPr>
            <a:r>
              <a:rPr lang="fr-FR" dirty="0" smtClean="0"/>
              <a:t>Stimulation intellectuelle</a:t>
            </a:r>
          </a:p>
          <a:p>
            <a:endParaRPr lang="fr-FR" dirty="0" smtClean="0"/>
          </a:p>
          <a:p>
            <a:pPr>
              <a:buFont typeface="Wingdings" pitchFamily="2" charset="2"/>
              <a:buChar char="ü"/>
            </a:pPr>
            <a:r>
              <a:rPr lang="fr-FR" dirty="0" smtClean="0"/>
              <a:t>Reconnaissance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4860032" y="2924944"/>
            <a:ext cx="309634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fr-FR" dirty="0" smtClean="0"/>
              <a:t> Mauvaise ambiance de travail</a:t>
            </a:r>
          </a:p>
          <a:p>
            <a:endParaRPr lang="fr-FR" dirty="0" smtClean="0"/>
          </a:p>
          <a:p>
            <a:pPr>
              <a:buFont typeface="Wingdings" pitchFamily="2" charset="2"/>
              <a:buChar char="ü"/>
            </a:pPr>
            <a:r>
              <a:rPr lang="fr-FR" dirty="0" smtClean="0"/>
              <a:t>Pas de respect</a:t>
            </a:r>
          </a:p>
          <a:p>
            <a:endParaRPr lang="fr-FR" dirty="0" smtClean="0"/>
          </a:p>
          <a:p>
            <a:pPr>
              <a:buFont typeface="Wingdings" pitchFamily="2" charset="2"/>
              <a:buChar char="ü"/>
            </a:pPr>
            <a:r>
              <a:rPr lang="fr-FR" dirty="0" smtClean="0"/>
              <a:t>Grille de salaire peu attractive</a:t>
            </a:r>
          </a:p>
          <a:p>
            <a:endParaRPr lang="fr-FR" dirty="0" smtClean="0"/>
          </a:p>
          <a:p>
            <a:pPr>
              <a:buFont typeface="Wingdings" pitchFamily="2" charset="2"/>
              <a:buChar char="ü"/>
            </a:pPr>
            <a:r>
              <a:rPr lang="fr-FR" dirty="0" smtClean="0"/>
              <a:t>Manque d’organisation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3"/>
          <p:cNvSpPr>
            <a:spLocks noGrp="1"/>
          </p:cNvSpPr>
          <p:nvPr>
            <p:ph type="ctrTitle"/>
          </p:nvPr>
        </p:nvSpPr>
        <p:spPr>
          <a:xfrm>
            <a:off x="2843808" y="188640"/>
            <a:ext cx="6118696" cy="2664296"/>
          </a:xfrm>
        </p:spPr>
        <p:txBody>
          <a:bodyPr>
            <a:normAutofit fontScale="90000"/>
          </a:bodyPr>
          <a:lstStyle/>
          <a:p>
            <a:pPr algn="ctr"/>
            <a:r>
              <a:rPr lang="fr-FR" sz="10000" b="1" dirty="0" smtClean="0"/>
              <a:t>POUVOIR</a:t>
            </a:r>
            <a:r>
              <a:rPr lang="fr-FR" b="1" dirty="0" smtClean="0"/>
              <a:t/>
            </a:r>
            <a:br>
              <a:rPr lang="fr-FR" b="1" dirty="0" smtClean="0"/>
            </a:br>
            <a:endParaRPr lang="fr-FR" b="1" dirty="0"/>
          </a:p>
        </p:txBody>
      </p:sp>
      <p:sp>
        <p:nvSpPr>
          <p:cNvPr id="7" name="Sous-titre 4"/>
          <p:cNvSpPr>
            <a:spLocks noGrp="1"/>
          </p:cNvSpPr>
          <p:nvPr>
            <p:ph type="subTitle" idx="1"/>
          </p:nvPr>
        </p:nvSpPr>
        <p:spPr>
          <a:xfrm>
            <a:off x="7020272" y="6381328"/>
            <a:ext cx="1511176" cy="476672"/>
          </a:xfrm>
        </p:spPr>
        <p:txBody>
          <a:bodyPr>
            <a:normAutofit fontScale="77500" lnSpcReduction="20000"/>
          </a:bodyPr>
          <a:lstStyle/>
          <a:p>
            <a:r>
              <a:rPr lang="fr-FR" b="1" dirty="0" smtClean="0"/>
              <a:t>CAN DO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275856" y="11663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MA CARTE DE VISITE</a:t>
            </a:r>
            <a:endParaRPr lang="fr-FR" b="1" dirty="0"/>
          </a:p>
        </p:txBody>
      </p:sp>
      <p:pic>
        <p:nvPicPr>
          <p:cNvPr id="3" name="Image 2" descr="car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980728"/>
            <a:ext cx="7093656" cy="42350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131840" y="11663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MON SITE WEB</a:t>
            </a:r>
            <a:endParaRPr lang="fr-FR" b="1" dirty="0"/>
          </a:p>
        </p:txBody>
      </p:sp>
      <p:pic>
        <p:nvPicPr>
          <p:cNvPr id="3" name="Image 2" descr="mon si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620688"/>
            <a:ext cx="8820472" cy="612068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3563888" y="404664"/>
            <a:ext cx="18722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b="1" u="sng" dirty="0" smtClean="0"/>
              <a:t>www.vanessa-megarus-lacam.fr</a:t>
            </a:r>
            <a:endParaRPr lang="fr-FR" sz="800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FORMATION\CNAM PARIS\COURS\FPG108\MES DOCUMENTS\Pour avril 2014\pour travailler le passeport\viade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548680"/>
            <a:ext cx="6171219" cy="6110268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3131840" y="11663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MON COMPTE VIADEO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FORMATION\CNAM PARIS\COURS\FPG108\MES DOCUMENTS\Pour avril 2014\pour travailler le passeport\linkedi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548680"/>
            <a:ext cx="7421090" cy="6105671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3275856" y="11663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MON COMPTE LINKEDIN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:\FORMATION\CNAM PARIS\COURS\FPG108\MES DOCUMENTS\Pour avril 2014\pour travailler le passeport\google+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548680"/>
            <a:ext cx="7102589" cy="6137681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3131840" y="116632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MON COMPTE GOOGLE +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131840" y="116632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MON AMPLEMENT </a:t>
            </a:r>
            <a:r>
              <a:rPr lang="fr-FR" sz="700" b="1" dirty="0" smtClean="0"/>
              <a:t>(en cours de création)</a:t>
            </a:r>
            <a:endParaRPr lang="fr-FR" sz="700" b="1" dirty="0"/>
          </a:p>
        </p:txBody>
      </p:sp>
      <p:pic>
        <p:nvPicPr>
          <p:cNvPr id="3" name="Image 2" descr="Ampleme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548680"/>
            <a:ext cx="5123508" cy="61774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2843808" y="188640"/>
            <a:ext cx="6118696" cy="2664296"/>
          </a:xfrm>
        </p:spPr>
        <p:txBody>
          <a:bodyPr>
            <a:normAutofit/>
          </a:bodyPr>
          <a:lstStyle/>
          <a:p>
            <a:pPr algn="ctr"/>
            <a:r>
              <a:rPr lang="fr-FR" sz="10000" b="1" dirty="0" smtClean="0"/>
              <a:t>AVOIR</a:t>
            </a:r>
            <a:r>
              <a:rPr lang="fr-FR" b="1" dirty="0" smtClean="0"/>
              <a:t/>
            </a:r>
            <a:br>
              <a:rPr lang="fr-FR" b="1" dirty="0" smtClean="0"/>
            </a:br>
            <a:endParaRPr lang="fr-FR" b="1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>
          <a:xfrm>
            <a:off x="7308304" y="6255344"/>
            <a:ext cx="1151136" cy="602656"/>
          </a:xfrm>
        </p:spPr>
        <p:txBody>
          <a:bodyPr>
            <a:normAutofit/>
          </a:bodyPr>
          <a:lstStyle/>
          <a:p>
            <a:r>
              <a:rPr lang="fr-FR" sz="2300" b="1" dirty="0" smtClean="0"/>
              <a:t>TO DO</a:t>
            </a:r>
            <a:endParaRPr lang="fr-FR" sz="23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:\FORMATION\CNAM PARIS\COURS\FPG108\MES DOCUMENTS\Pour avril 2014\pour travailler le passeport\qapa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76672"/>
            <a:ext cx="4608512" cy="3169207"/>
          </a:xfrm>
          <a:prstGeom prst="rect">
            <a:avLst/>
          </a:prstGeom>
          <a:noFill/>
        </p:spPr>
      </p:pic>
      <p:sp>
        <p:nvSpPr>
          <p:cNvPr id="7" name="ZoneTexte 6"/>
          <p:cNvSpPr txBox="1"/>
          <p:nvPr/>
        </p:nvSpPr>
        <p:spPr>
          <a:xfrm>
            <a:off x="3059832" y="11663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MON COMPTE QAPA</a:t>
            </a:r>
            <a:endParaRPr lang="fr-FR" b="1" dirty="0"/>
          </a:p>
        </p:txBody>
      </p:sp>
      <p:pic>
        <p:nvPicPr>
          <p:cNvPr id="4103" name="Picture 7" descr="H:\FORMATION\CNAM PARIS\COURS\FPG108\MES DOCUMENTS\Pour avril 2014\pour travailler le passeport\qapa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5694" y="3068960"/>
            <a:ext cx="4643944" cy="3672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:\FORMATION\CNAM PARIS\COURS\FPG108\MES DOCUMENTS\Pour avril 2014\pour travailler le passeport\qapa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4638162" cy="3285399"/>
          </a:xfrm>
          <a:prstGeom prst="rect">
            <a:avLst/>
          </a:prstGeom>
          <a:noFill/>
        </p:spPr>
      </p:pic>
      <p:pic>
        <p:nvPicPr>
          <p:cNvPr id="5123" name="Picture 3" descr="H:\FORMATION\CNAM PARIS\COURS\FPG108\MES DOCUMENTS\Pour avril 2014\pour travailler le passeport\qapa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1999" y="3212976"/>
            <a:ext cx="4479606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131840" y="11663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MON BLOG</a:t>
            </a:r>
            <a:endParaRPr lang="fr-FR" b="1" dirty="0"/>
          </a:p>
        </p:txBody>
      </p:sp>
      <p:pic>
        <p:nvPicPr>
          <p:cNvPr id="5" name="Image 4" descr="myspac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387775"/>
            <a:ext cx="9144000" cy="40824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11560" y="1124744"/>
            <a:ext cx="77768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	Afin d’être la plus efficace dans mes recherches d’emplois et avoir toutes les chances d’être recrutée, j’ai créé des alertes sur les sites suivants : </a:t>
            </a:r>
          </a:p>
          <a:p>
            <a:endParaRPr lang="fr-FR" dirty="0" smtClean="0"/>
          </a:p>
          <a:p>
            <a:r>
              <a:rPr lang="fr-FR" dirty="0" smtClean="0"/>
              <a:t>-Pôle Emploi</a:t>
            </a:r>
          </a:p>
          <a:p>
            <a:r>
              <a:rPr lang="fr-FR" dirty="0" smtClean="0"/>
              <a:t>-APEC</a:t>
            </a:r>
          </a:p>
          <a:p>
            <a:r>
              <a:rPr lang="fr-FR" dirty="0" smtClean="0"/>
              <a:t>-INDEED</a:t>
            </a:r>
          </a:p>
          <a:p>
            <a:r>
              <a:rPr lang="fr-FR" dirty="0" smtClean="0"/>
              <a:t>-Cadre Emploi</a:t>
            </a:r>
          </a:p>
          <a:p>
            <a:r>
              <a:rPr lang="fr-FR" dirty="0" smtClean="0"/>
              <a:t>-</a:t>
            </a:r>
            <a:r>
              <a:rPr lang="fr-FR" dirty="0" err="1" smtClean="0"/>
              <a:t>Beep</a:t>
            </a:r>
            <a:r>
              <a:rPr lang="fr-FR" dirty="0" smtClean="0"/>
              <a:t> job</a:t>
            </a:r>
          </a:p>
          <a:p>
            <a:pPr>
              <a:buFontTx/>
              <a:buChar char="-"/>
            </a:pPr>
            <a:r>
              <a:rPr lang="fr-FR" dirty="0" err="1" smtClean="0"/>
              <a:t>Centremploi</a:t>
            </a:r>
            <a:endParaRPr lang="fr-FR" dirty="0" smtClean="0"/>
          </a:p>
          <a:p>
            <a:r>
              <a:rPr lang="fr-FR" dirty="0" smtClean="0"/>
              <a:t>-</a:t>
            </a:r>
            <a:r>
              <a:rPr lang="fr-FR" dirty="0" err="1" smtClean="0"/>
              <a:t>Bemploi</a:t>
            </a:r>
            <a:endParaRPr lang="fr-FR" dirty="0" smtClean="0"/>
          </a:p>
          <a:p>
            <a:r>
              <a:rPr lang="fr-FR" dirty="0" smtClean="0"/>
              <a:t>-Monster</a:t>
            </a:r>
          </a:p>
          <a:p>
            <a:r>
              <a:rPr lang="fr-FR" dirty="0" smtClean="0"/>
              <a:t>- ….</a:t>
            </a:r>
          </a:p>
          <a:p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2339752" y="332656"/>
            <a:ext cx="475252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700" b="1" dirty="0" smtClean="0"/>
              <a:t>Mes </a:t>
            </a:r>
            <a:r>
              <a:rPr lang="fr-FR" sz="2700" b="1" dirty="0" err="1" smtClean="0"/>
              <a:t>JobBoards</a:t>
            </a:r>
            <a:endParaRPr lang="fr-FR" sz="27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chemin vertical 3"/>
          <p:cNvSpPr/>
          <p:nvPr/>
        </p:nvSpPr>
        <p:spPr>
          <a:xfrm>
            <a:off x="107504" y="188640"/>
            <a:ext cx="8928992" cy="6552728"/>
          </a:xfrm>
          <a:prstGeom prst="verticalScroll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3203848" y="1844824"/>
            <a:ext cx="48965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2007- Unité Professionnelle 1</a:t>
            </a:r>
            <a:r>
              <a:rPr lang="fr-FR" sz="1400" baseline="30000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er</a:t>
            </a:r>
            <a:r>
              <a:rPr lang="fr-FR" sz="1400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degrès</a:t>
            </a:r>
            <a:r>
              <a:rPr lang="fr-FR" sz="1400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 de Comptabilité </a:t>
            </a:r>
            <a:endParaRPr lang="fr-FR" sz="1400" dirty="0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79712" y="260648"/>
            <a:ext cx="6048672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/>
              <a:t>Mon Parcours Scolaire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043608" y="2636912"/>
            <a:ext cx="62646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2005- Licence </a:t>
            </a:r>
            <a:r>
              <a:rPr lang="fr-FR" sz="1400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Assistante de Gestion et Administration du Personnel </a:t>
            </a:r>
            <a:endParaRPr lang="fr-FR" sz="1400" dirty="0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195736" y="3501008"/>
            <a:ext cx="46085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2004- DUT Gestion des Entreprises et Administrations</a:t>
            </a:r>
            <a:endParaRPr lang="fr-FR" sz="1400" dirty="0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043608" y="4365104"/>
            <a:ext cx="4752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2001- DEUG Médiation Culturelle et Communication </a:t>
            </a:r>
            <a:endParaRPr lang="fr-FR" sz="1400" dirty="0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275856" y="5373216"/>
            <a:ext cx="34563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2000- BAC  STT ACC Suzanne Valadon</a:t>
            </a:r>
            <a:endParaRPr lang="fr-FR" sz="1400" dirty="0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547664" y="6309320"/>
            <a:ext cx="62646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2001- BEP Métiers du Secrétariat Marcel Pagnol</a:t>
            </a:r>
            <a:endParaRPr lang="fr-FR" sz="1400" dirty="0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043608" y="1268760"/>
            <a:ext cx="62646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2013/2014- Préparation Titre Professionnel RRH</a:t>
            </a:r>
            <a:endParaRPr lang="fr-FR" sz="1400" dirty="0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27" name="Picture 3" descr="H:\FORMATION\CNAM PARIS\COURS\FPG108\MES DOCUMENTS\Pour avril 2014\pour travailler le passeport\logo CNAM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295552">
            <a:off x="5098343" y="1119010"/>
            <a:ext cx="1524000" cy="571500"/>
          </a:xfrm>
          <a:prstGeom prst="rect">
            <a:avLst/>
          </a:prstGeom>
          <a:noFill/>
        </p:spPr>
      </p:pic>
      <p:pic>
        <p:nvPicPr>
          <p:cNvPr id="1028" name="Picture 4" descr="H:\FORMATION\CNAM PARIS\COURS\FPG108\MES DOCUMENTS\Pour avril 2014\pour travailler le passeport\logo afp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556792"/>
            <a:ext cx="1296144" cy="918000"/>
          </a:xfrm>
          <a:prstGeom prst="rect">
            <a:avLst/>
          </a:prstGeom>
          <a:noFill/>
        </p:spPr>
      </p:pic>
      <p:pic>
        <p:nvPicPr>
          <p:cNvPr id="1029" name="Picture 5" descr="H:\FORMATION\CNAM PARIS\COURS\FPG108\MES DOCUMENTS\Pour avril 2014\pour travailler le passeport\logo isfogep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368867">
            <a:off x="6538750" y="2595557"/>
            <a:ext cx="1816100" cy="854075"/>
          </a:xfrm>
          <a:prstGeom prst="rect">
            <a:avLst/>
          </a:prstGeom>
          <a:noFill/>
        </p:spPr>
      </p:pic>
      <p:pic>
        <p:nvPicPr>
          <p:cNvPr id="1030" name="Picture 6" descr="H:\FORMATION\CNAM PARIS\COURS\FPG108\MES DOCUMENTS\Pour avril 2014\pour travailler le passeport\logo-iu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894183">
            <a:off x="1258216" y="3089737"/>
            <a:ext cx="936104" cy="1084468"/>
          </a:xfrm>
          <a:prstGeom prst="rect">
            <a:avLst/>
          </a:prstGeom>
          <a:noFill/>
        </p:spPr>
      </p:pic>
      <p:pic>
        <p:nvPicPr>
          <p:cNvPr id="1031" name="Picture 7" descr="H:\FORMATION\CNAM PARIS\COURS\FPG108\MES DOCUMENTS\Pour avril 2014\pour travailler le passeport\logo université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582856">
            <a:off x="5718099" y="3954049"/>
            <a:ext cx="1301805" cy="1140492"/>
          </a:xfrm>
          <a:prstGeom prst="rect">
            <a:avLst/>
          </a:prstGeom>
          <a:noFill/>
        </p:spPr>
      </p:pic>
      <p:pic>
        <p:nvPicPr>
          <p:cNvPr id="1032" name="Picture 8" descr="H:\FORMATION\CNAM PARIS\COURS\FPG108\MES DOCUMENTS\Pour avril 2014\pour travailler le passeport\logo suzanne valadon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91680" y="4869160"/>
            <a:ext cx="1524000" cy="1257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rganigramme : Document 4"/>
          <p:cNvSpPr/>
          <p:nvPr/>
        </p:nvSpPr>
        <p:spPr>
          <a:xfrm>
            <a:off x="179512" y="332656"/>
            <a:ext cx="3240000" cy="252000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Organigramme : Document 5"/>
          <p:cNvSpPr/>
          <p:nvPr/>
        </p:nvSpPr>
        <p:spPr>
          <a:xfrm>
            <a:off x="683568" y="980728"/>
            <a:ext cx="3240000" cy="252000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Organigramme : Document 6"/>
          <p:cNvSpPr/>
          <p:nvPr/>
        </p:nvSpPr>
        <p:spPr>
          <a:xfrm>
            <a:off x="1259632" y="1628800"/>
            <a:ext cx="3240000" cy="252000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Organigramme : Document 12"/>
          <p:cNvSpPr/>
          <p:nvPr/>
        </p:nvSpPr>
        <p:spPr>
          <a:xfrm>
            <a:off x="1907704" y="2348880"/>
            <a:ext cx="3240000" cy="252000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251520" y="404664"/>
            <a:ext cx="23042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500" dirty="0" smtClean="0"/>
              <a:t>02 à 05/2006 -Technicienne Paie</a:t>
            </a:r>
            <a:endParaRPr lang="fr-FR" sz="1500" dirty="0"/>
          </a:p>
        </p:txBody>
      </p:sp>
      <p:pic>
        <p:nvPicPr>
          <p:cNvPr id="2050" name="Picture 2" descr="http://www.limogeshabitat.fr/images/logo-limoges-habita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79255">
            <a:off x="2495717" y="355562"/>
            <a:ext cx="407930" cy="533447"/>
          </a:xfrm>
          <a:prstGeom prst="rect">
            <a:avLst/>
          </a:prstGeom>
          <a:noFill/>
        </p:spPr>
      </p:pic>
      <p:pic>
        <p:nvPicPr>
          <p:cNvPr id="2052" name="Picture 4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54428">
            <a:off x="3170074" y="1149897"/>
            <a:ext cx="699448" cy="361382"/>
          </a:xfrm>
          <a:prstGeom prst="rect">
            <a:avLst/>
          </a:prstGeom>
          <a:noFill/>
        </p:spPr>
      </p:pic>
      <p:sp>
        <p:nvSpPr>
          <p:cNvPr id="17" name="ZoneTexte 16"/>
          <p:cNvSpPr txBox="1"/>
          <p:nvPr/>
        </p:nvSpPr>
        <p:spPr>
          <a:xfrm>
            <a:off x="755576" y="1052736"/>
            <a:ext cx="21602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500" dirty="0" smtClean="0"/>
              <a:t>09 à 12/2006 - Collaboratrice Paie</a:t>
            </a:r>
            <a:endParaRPr lang="fr-FR" sz="1500" dirty="0"/>
          </a:p>
        </p:txBody>
      </p:sp>
      <p:sp>
        <p:nvSpPr>
          <p:cNvPr id="18" name="ZoneTexte 17"/>
          <p:cNvSpPr txBox="1"/>
          <p:nvPr/>
        </p:nvSpPr>
        <p:spPr>
          <a:xfrm>
            <a:off x="1331640" y="1700808"/>
            <a:ext cx="30963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500" dirty="0" smtClean="0"/>
              <a:t>08/2006</a:t>
            </a:r>
          </a:p>
          <a:p>
            <a:r>
              <a:rPr lang="fr-FR" sz="1500" dirty="0" smtClean="0"/>
              <a:t>03/2007 - Secrétaire RH</a:t>
            </a:r>
            <a:endParaRPr lang="fr-FR" sz="1500" dirty="0"/>
          </a:p>
        </p:txBody>
      </p:sp>
      <p:sp>
        <p:nvSpPr>
          <p:cNvPr id="2054" name="AutoShape 6" descr="data:image/jpeg;base64,/9j/4AAQSkZJRgABAQAAAQABAAD/2wCEAAkGBxIHEhQTBxQWFhUWFhoYGRYVFhcYHhgeHRcYHhwgGBggHCgiGBsnGxoYIjEtJikvLjouGh81ODM4NygtLisBCgoKDg0OGxAQGzcmICU3NzQwNDQ3Ni8wLzQsNy80LDQsNzQwLC00NDQ0LCwsLDQsLywsLSwsLCw0LCwsLCwsLP/AABEIANMA7wMBEQACEQEDEQH/xAAcAAEAAgMBAQEAAAAAAAAAAAAABgcEBQgDAgH/xABPEAABAwICAwkKCwUGBwEAAAABAAIDBBEFBhIhMQcXQVFTYXHS0xMiMjVSVIGTorMVFjRCcnODkZKhsmJ0o7G0FCMkwdHwCDNjgsPh8YT/xAAbAQEAAgMBAQAAAAAAAAAAAAAABAUCAwYBB//EADkRAAEDAQMICQIHAQEBAQAAAAABAgMEESFRBRQVMXGB0fASEyIzQVKRobE0YVNykrLB4fEyQiNi/9oADAMBAAIRAxEAPwC58TxCPCo3S17tFjbXdZzrXcANQBO0hZxxukd0W6zCSRsbek7UaP4/4dy/8KbqKRmM/l904kbP6fzfPAfH/DuX/hTdRMxn8vunEZ/T+b54D4/4dy/8KbqJmM/l904jP6fzfPAfH/DuX/hTdRMxn8vunEZ/T+b54D4/4dy/8KbqJmM/l904jP6fzfPAfH/DuX/hTdRMxn8vunEZ/T+b54D4/wCHcv8AwpuomYz+X3TiM/p/N88B8f8ADuX/AIU3UTMZ/L7pxGf0/m+eA+P+Hcv/AApuomYz+X3TiM/p/N88B8f8O5f+FN1EzGfy+6cRn9P5vngPj/h3L/wpuomYz+X3TiM/p/N88B8f8O5f+FN1EzGfy+6cRn9P5vngPj/h3L/wpuomYz+X3TiM/p/N88D3oc5UWIPEdDK57zsa2Gb7z3moc51LF9JKxOk5LE2pxM2VcL16LVtXYvA8qjPWH0rnMqZnNc02LXQTgjpHc1AWojRbFX2UvGZHrHtRzW2ov/6bxPPfBw3lz6mfs15nMWPyZaErvJ7t4jfBw3lz6mfs0zmLH5GhK7ye7eI3wcN5c+pn7NM5ix+RoSu8nu3iN8HDeXPqZ+zTOYsfkaErvJ7t4jfBw3lz6mfs0zmLH5GhK7ye7eI3wcN5c+pn7NM5ix+RoSu8nu3iN8HDeXPqZ+zTOYsfkaErvJ7t4jfBw3lz6mfs0zmLH5GhK7ye7eI3wcN5c+pn7NM5ix+RoSu8nu3iN8HDeXPqZ+zTOYsfkaErvJ7t4jfBw3lz6mfs0zmLH5GhK7ye7eI3wcN5c+pn7NM5ix+RoSu8nu3iN8HDeXPqZ+zTOYsfkaErvJ7t4kio6llaxklMbse0OabEXBFwbHWNXGtyKipahWyRujerHa0uXcR/dJ8XT/Z++jUyh79u/wCFIFf9O7nxQpBdCcyEAQBAEAQBAEAQBAEAQEiytlCfMJDmd5DfXK4beZg+cfy5+BRairZDdrXAm01E+a/UmJcGA4DBgLNDD22v4Tzrc/6R/wAtio5p3yra5S/hgZC2xqGNmbK1PmNtqoaMgHeyttpN5j5TeY/kdaiSwtkS8taHKM1I7sLanii6v9+5TmZMtVGXX2rRdhNmyt8F3VdzH0X2qtkidGt52tFXw1bbWLf4p4pxT7/Bp1rJoQBAEAQBAEAQBAEAQBAdAZR+Q0n7vF7tqt4e7bsPnWUfq5fzL8mBuk+Lp/s/fRqfQ9+3f8KU9f8ATu58UKQXQnMhAEAQBAEAQBAEAQH1FG6YhsILnE2AAJJPEANpXiqiJap6iKq2IWTlLc6taXMI5xCD7wjb0D0ngVTU5Q/8xevAuaXJtnal9OJZEbBGAIwAALAAWAHMOBVarbepbollyH0vD0IDyqqZlWxzKpocxwsWuFwRzheKiKlimbJHRuRzFsVCrM3bnT6K8uAAvj2mLWXt+gdrxzeF0qBLSql7DrMn5dbJZHUXLj4Ltw+NhANm1RDoggCAIAgCAIAgCAIAgOgMo/IaT93i921W8Pdt2HzrKP1cv5l+TA3SfF0/2fvo1Poe/bv+FKev+ndz4oUguhOZCAIAgCAIAgCAIDaZfy/Pj79GgbqHhPOprek8fMNa0zTsiS1xIgpnzLY31LgytlKDLovENOUjvpXDX0NHzR+fGSqKoqnzLfcmB0FNSMgS7XiSFRiUEAQBAEAQETzdkeHHryU9op/LA1P+sbw9O3p2KPLTtfelylvk/K8tLYx3aZhhs4avkqHF8JmwaQx4kwtdwcIcONrvnD/ZVc9jmLY47OnqYqhnTiW1PdNphLE3hAEAQBAEAQBAEB0BlH5DSfu8Xu2q3h7tuw+dZR+rl/MvyYG6T4un+z99Gp9D37d/wpT1/wBO7nxQpBdCcyEAQBAEAQBAfiAnOUtz6TErS4xeOLaGbHv6jfz/AJquqa9rOzHevsWlLk5z+1JcmGJa1DRx4ewR0TAxjdjWi3/0qme9z1tctql4xjWJ0WpYh7rEyCAIAgCAIAgCAwsWwqHGIzHiLA9p49oPG07WnnCxexr0sU309TLTv6ca2LzrKhzbkabAbyUt5YBr0rd8wftgcH7Q1cYCrpadzL0vQ7LJ+WIqqxj+y/DwXZwX3Imo5cBAEAQBAEAQBAdAZR+Q0n7vF7tqt4e7bsPnWUfq5fzL8mBuk+Lp/s/fRqfQ9+3f8KU9f9O7nxQpBdCcyEAQBAEAQGVhmGy4rII6Bhe48A4Bxk7AOcrCSRsbek5TZFE+R3RahbWUshxYNaSvtLNtHksP7IO0859ACpKmudL2W3J8l9S0DIu069fjYZePZ/w3L0pgxepDJQAS3QkfYEXFy1pANtf3KCWBrt9vBvOx6mfs0A328G87HqZ+zQDfbwbzsepn7NAN9vBvOx6mfs0A328G87HqZ+zQDfbwbzsepn7NAN9vBvOx6mfs0A328G87HqZ+zQH63dawZ2ysHpinH/jQG1oM84ZiBApa2nJOwGRrSehrrFASBrg8XbYg8I13QEBzdudsrtKXArRybTGdTH/R8h35dG1RJqVFvZrOhydlx0dkdRe3HxTinv8ABVlXTPonujq2lj2mxa4WI/8AXPsUBUVFsU62ORsjUexbUU8l4ZhAEAQBAEB0BlH5DSfu8Xu2q3h7tuw+dZR+rl/MvyYG6T4un+z99Gp9D37d/wAKU9f9O7nxQpBdCcyEAQBAEBJ8qZLnx8h77xw+WRrd9AcPTs6bWUOprGRXJevOsnUtC+a9bk51FvYLg0OBx9zw5miOE7XOPG48J/2FSSzPlda5S/ihZE3osQ2C1G05a3c/HNR9GL3LEBAUAQBAEAQBAEAQBAEBuMBzTW5dN8GqJI/2QbtPTGbtPpCAuvIe7ZFiRbDmsNhedQmbcRu+mCSYzz3LduxAWPmLLlPmNgFYO+A7yRvhN6DwjmOpa5ImyJeTaOvmpHWxrd4p4LziU9mfKtRlx3+JGlGTZsrQdE8zh8x3MfQSq2WF0evUdpQ5Rhq07NzvFF17sTRLUWAQBAEAQHQGUfkNJ+7xe7areHu27D51lH6uX8y/JgbpPi6f7P30an0Pft3/AApT1/07ufFCkF0JzIQBAfdPA6pcGU7S5zjYNaLknmC8c5Gpapk1quWxEvLOyludNgtLmABztoh2tH0z8482zpVRU5QVezF68C6pcnI3tS3rgWG1oaLN1AcAVWWx+oAgOcN2rLNbVYpNNSU00kb2Rlr443vB0Y2tNy0GxBB2oCtqzDJ6D5dDJH9Njm/zCAxEAQBAfUcZlIbECSTYAC5JOwAcJQGd8BVfm0/qn/6IB8BVfm0/qn/6IAcDqhtp5vVP/wBEBgOaWmztRHAgPxAEAQFx7im6O6hezD8cfeJx0YZHH/lu4GE+Qdg4jYbDqAvyeFtQ0sqGhzXCxa4AgjiIO0LxURUsUyY9zHI5q2KhWObtzkw3ly6C5u0wE6x9WTtHMdfETsUGWlsvZ6HVZPy6jrI6m5fNx4/6V24FpIcCCDYg6iCNoI4CoZ0iLalqH4h6EAQHQGUfkNJ+7xe7areHu27D51lH6uX8y/JgbpPi6f7P30an0Pft3/ClPX/Tu58UKQXQnMhAbjLmW58wvtRtswHvpHeC3/U8w/8Aa0T1DIU7WvAk09K+dezqxLhyzlaDLrf8MNKQjvpXAaR5h5LeYc17qinqXzLfqwOgp6WOFOzrxN4o5JCAIAgCA+JYmzNLZgHNIsQQCCOIg7QgORt0vCI8CxOqgoxosa8Oa3gaHsa8Acw0rDoQEYQBATjcU141R3/6v9PKgOq0AQBAajMGWaPMbNDGYGSarBxFnN+i8d830FAc27qO54/JMjXU5MlNIbMebXadug+2rStrB1XAPEUBBUAQBAdT7jmbTmmhArHXnpyI5CdrhbvHnpAIJ4S1yAniAjGbMlwZhBe3+7m4JGjwuaQfOH58/AtEsDZL/Etcn5WlpOzrZhww+Cn8bwWfApO54kzRJ8Fw1teONruH+fGFXPjcxbHHZ0tXFUs6cS2/KbebDXrAkhAdAZR+Q0n7vF7tqt4e7bsPnWUfq5fzL8mBuk+Lp/s/fRqfQ9+3f8KU9f8ATu58UKQGvYuhOaJ9lLc8fWWlx27GbRFse76XkD8+hVlTXo3sx3riWtLk5XdqW5MOJaVLTMo2BlK0NY0WDWiwHoVO5yuW1S7a1GpYh6rw9CAIAgCAIAgOVd23x1V/Y/08SAgyAICcbifjqj+1/p5UB1WgCAIAgNHnXAW5lop6aUa3sOgfJeNbD6HAei44UBxwgCAICzf+H7FjQ4n3EnvaiJ7bcGkwabT6A14/7kB0sgCAxcTw6LFYzFiDA9h4D/MHaDzjWsXNRyWKbYJ5IHo+NbFKkzdkKXBry4deWHadV3xj9oDwm849I4VXzUysvbeh2OT8sx1FjJey/wBl2YL9vTAho17FGLs6Ayj8hpP3eL3bVbw923YfOso/Vy/mX5MXP1OauhljiLQXOiALnBo1zR7SdQUumlbFKj3rcnAraiCSeNY40tVf4vX2vMTKWSIcCtJU2ln8ojUz6A/zOvo2LdU1r5bkuTnWR6WhZDet7udRLFCJwQBAEAQBAEAQBAcq7tvjqr+x/p4kBBkAQE43E/HVH9r/AE8qA6rQBAEAQBAcS4lEIJpWs2Ne4D0OIQGMgCAlu5PIY8Xoi3lbfe1wP5FAdbIAgCAICC5w3P4sS0psJ0YpdZc06mP47+Q7nGrjHCostMjr26y+yflt8FjJu03HxTihJcqsMdFSh1riCMaiCNTBsI1EdCkMarGo12tCqrJWS1D5GLaiqqov2VTWbpuvDZ78cXv41qqe6XnxJmRPrmb/ANqkByjnyXBbR4heWDYNd3sH7JPhDmPoPAokVQrLlvQ6LKGRo6i18fZf7Lt4lt4ZiUWKxiXD3h7Dwjg5iNrTzHWrBrkclqHHTwSQPVkiWKZayNIQBAEAQBAEAQHKu7b46q/sf6eJAQZAEBONxPx1R/a/08qA6rQBAEAQHxNKIGudKbNaCSTwAC5QHEUshlcXP2kkn0lAfCAICa7jNKarGKQNGppe88wbE86/TYelAdXIAgCA1+NYzDgkfdMReGjgG0uPE0cJ/wBlbIoXyu6LUNUszIm9J6lQ5szpNj5LI7xw+QDrd9YeHo2dO1XlNRsivW9edRQVVc+a5Lk51ls5U+RUv1EX6GqlqO9dtUvqfum7ENZumeLZ+mL38ahVPdLz4l3kT65m/wDapSCqzvDPwXGZ8Dk7phr9E/OB1teOJzeEfnxFZse5i2tI9TSxVLOhKlvymwuDKedYMwWY/wDup+TcfC54z84c23m4VYxTtfd4nF5QyTLS9pO0zHDbh8EoW8qggCAIAgCAIDlTdrcHY1WaPHEPup4gfzQEHQBATjcT8dUf2v8ATyoDqtAEAQBAVZu6Z1Zg9K6io3Az1DdF4B/5cR8InncO9A4i48AuBzegCAIC7v8Ahwy+S6orphqA7hHzkkOkPoswelyAvVAEBD8257iwW8dDaWbZb5rD+2RtPMPTZTqaidL2nXJ8kCqr2Rdlt6/G0qTFMSlxWQyYg8vceE8A4mjYBzBXccbY29FqFDLK+V3ScpirM1HQGVPkVL9RF+hq5mo7121TrKfum7ENZumeLZ+mL38ahVPdLz4l3kT65m/9qlIKrO8CAA6JBbqI1gjUQeY8BQ813Fh5R3RnU9oswkubsEw1uH1gHhDnGvjB2qZFVWXP9TnMoZCR9slNcvl8N2GzVs1FoU87alofTuDmuFw5pBBHMRtU5FRUtQ5R7HMcrXJYqHovTEIAgIDnHdXo8p1Dqarjnkka1pd3NrNEaQuBdzwSbEHULa9u1ARLEv8AiAjDT8F0by7gMsgaBzkNBv0XHSgKSxbEZMXmknrjeSV5e485PAOADYOZAYiAIDf5Ex9uV6+CrmYXtjLrtaQCQ6N7NRPCNK/oQFy7/tH5rUffH1kA3/aPzWo++PrIAd32j4KWf74+sgI3mPd4qaxpZgMDYL6u6Pd3R3S1tg1p6dJAVLWVclc90lY9z3vN3PcSS48ZJ2oDxQBAbXLGATZmqY6bDW3c86zwMb85zuJoGv7gNZAQHXmXcFiy9TRU1AO8iaGgm13Ha5zv2i4knnKAy66sjoGGSteGMbtc42/+nmWTGOetjUtUxe9rE6TlsQqrNu6DJiN4sGvHFsL9j39HkN/Po2K5pqBrO1JevsUdVlFz+zHcmJBVYlWfqAIDoDKnyKl+oi/Q1czUd67ap1lP3TdiGs3TPFs/TF7+NQqnul58S7yJ9czf+1SkFVneBAEAQG7yzmioy47/AAp0oybuicTonnHkO5x6QVtimdGt2ogV2Toatvbud4Kmv+05uLjy3manzEy9E6zx4UbtTm+jhHONSsY5WyJccXW5PmpHWPS7wXwXnA3K2kEIDlrdz8c1H0YvcsQEBQBAEAQBAEAQBAEAQBAbbLWXKnM8whwaMvdq0jsawcb3bGj/AGLnUgOn9zrIsOSYNGKz5327rLbb+y3iYPz2nmAzs0Ztgy620p05SO9iadfS4/MH+wCpNPSvmW65MSLU1bIEv14FP5gzBPj79KvdqHgsGpregcfOdavYYGQpY05+epfMtrvQ1S3EcIAgCA6Ayp8ipfqIv0NXM1Heu2qdZT903YhrN0zxbP0xe/jUKp7pefEu8ifXM3/tUpBVZ3gQBAEAQHrS1D6R7X0rix7TcOabEL1FVFtQwexsjVa9LUXwLRyjuisrNGLHrMfsEuxjvpeQ78ujYp0VUi3POUyhkJ0dslPemHimzH526ywQb7FMOcKH3V9zfEsexKWowiFskb2x2PdI2kFrGtIIc4HaOBAQ/egxnzUeug7RAN6DGfNR66DtEA3oMZ81HroO0QDegxnzUeug7RAN6DGfNR66DtEA3oMZ81HroO0QDegxnzUeug7RAN6DGfNR66DtEB+s3HsZcddMBzmaH/J6A2dFuGYpPb+0Op4xw6UjifQGsN/vQE0y/uDU1MQ7HZ3zfsRjuTegm5cR0FqAtHDMMp8Bi7nh0bIYmi5DQGjnLjwnjJREtuQKtmsgubd0a14svdBmI92OHpPoHCrWmyf/AOpfTiVFVlKzsxevArWWR0xLpiXOJuSSSSeMk7SrZEREsQpVVVW1T5Xp4EAQBAEB0BlT5FS/URfoauZqO9dtU6yn7puxDWbpni2fpi9/GoVT3S8+Jd5E+uZv/apSCqzvAgCAIAgCAICVZSzxNgFo6i8sGzQJ75g/6ZPB+ydXFZb4qhzLlvQqMoZIiqrXt7L8fBdvHXtLfwfF4cajEmHPD28PG08ThtaelWLHtelrTjKimlp39CVLF+dhnLM0BAEAQBAEAQBAEAQGsx7HoMBZp4g61/BYNbnfRH+exboYHyrY1DTNOyFtrlKfzTm+fMJLX95DfVE07ed5+cfy5uFXlPSMhv1riUFTWvmu1JgR1SiEEAQBAEAQBAdAZU+RUv1EX6GrmajvXbVOsp+6bsQ1m6Z4tn6YvfxqFU90vPiXeRPrmb/2qUgqs7wIAgCAIAgCAIDMwnFJsHkEmHPLHcPE4cTm7HD/AGFkx7mLahoqKeKoZ0JEtT42Fu5Rz1Djto6u0U/kk96/6B4+Y6+narGGoR9y3KcblDI8lNa9naZj4pt46thLlIKcIAgCAIAgCAICEZtz/Hhd4sJtLLsLtrGdJ+c7mHpPArCmoXSdp9ye6ldVZQbH2WXr8FU19dJiLzJXPL3na538hwAcw1K6YxrE6LUsQopJHSO6TltUx1kawgCAIAgCAIAgOgMqfIqX6iL9DVzNR3rtqnWU/dN2IazdM8Wz9MXv41Cqe6XnxLvIn1zN/wC1SkFVneBAEAQBAEAQBAEAQE9yjuiPobRY6TJHsEu17PpeWPa6VLiqlbc/Uc9lDIbJbX09zsPBdmHxsLUpKplaxslI4PY4XDmm4KnoqKlqHJSRvjcrHpYqHsvTAIAgCAxcRxCLDIzJXvDGDhP8gNpPMFmyNz3dFqWqYSSNjb0nLYhU+bc+y4vePDbxQ7Cdj3/SI8Ecw9J4FdU1C2PtPvX2QoqrKDpOyy5PdSFqeVp+oAgCAIAgCAIAgCA6Ayp8ipfqIv0NXM1Heu2qdZT903YhrN0zxbP0xe/jUKp7pefEu8ifXM3/ALVKQVWd4EAQBAEAQBAEAQBAEBt8u5jqMvP0qB3ek99G7wXejgdzjX0jUtkcro1uIdZQQ1bbJEv8F8U5wLiyxmunzG3/AA50ZALuicRpDnHlN5x6bbFZRTNk1aziq7Js1Ivavb4Kmr+l5vN8tpXhARrNecoMvgtH95NwRtOznefmj8/5qXT0j5r9SY8CHU1jIbta4cSoMcxufHZO6Yi65+a0amtHE1vB/PjV5FCyJLGoUE075nWvU1y2mgIAgCAIAgCAIAgCAIDoDKnyKl+oi/Q1czUd67ap1lP3TdiGDuh076vD52UrHPcTHZrGlxNpoybAazqBPoUOoRVjVELnI8jWVjHPWxL71uTUpTnwBWea1PqJeqq3q34L6Ha57Tfit/UnEfAFZ5rU+ol6qdW/BfQZ7Tfit/UnEfAFZ5rU+ol6qdW/BfQZ7Tfit/UnEfAFZ5rU+ol6qdW/BfQZ7Tfit/UnEfAFZ5rU+ol6qdW/BfQZ7Tfit/UnEfAFZ5rU+ol6qdW/BfQZ7Tfit/UnEfAFZ5rU+ol6qdW/BfQZ7Tfit/UnEfAFZ5rU+ol6qdW/BfQZ7Tfit/UnEfAFZ5rU+ol6qdW/BfQZ7Tfit/UnEfAFZ5rU+ol6qdW/BfQZ7Tfit/UnEfAFZ5rU+ol6qdW/BfQZ7Tfit/UnEfAFZ5rU+ol6qdW/BfQZ7Tfit/UnE+4cGrqdwfBTVTXNNw5sMwIPMQ3UiMel6Ipi6qpHIrXSNVF+6cSzcoZnq5rRZhpahrtgmFPKAfrAG96ecauOynQyvW56LtsOWyjk+nbbJTSNVPL0kt3X37Ne0x825lrZbxZfpqkDYZjBICfqwW970nXxW2q8pqeJO1K5Nlqe5x9VUzL2YmrtsX2K7dgNa8kvpqgkm5JhlJJ5zoq0SeJP/SeqFQtPOq2q1fRT8+L9Z5rUepk6q96+LzJ6oeZtN5F9B8X6zzWo9TJ1U6+LzJ6oM2m8i+g+L9Z5rUepk6qdfF5k9UGbTeRfQfF+s81qPUydVOvi8yeqDNpvIvoPi/Wea1HqZOqnXxeZPVBm03kX0HxfrPNaj1MnVTr4vMnqgzabyL6D4v1nmtR6mTqp18XmT1QZtN5F9B8X6zzWo9TJ1U6+LzJ6oM2m8i+g+L9Z5rUepk6qdfF5k9UGbTeRfQfF+s81qPUydVOvi8yeqDNpvIvoPi/Wea1HqZOqnXxeZPVBm03kX0HxfrPNaj1MnVTr4vMnqgzabyL6F4ZZjdDR0zZgWuEMYLXAgghguCDsK52dUWVypip00CKkTUXBD7x7FW4JA+edpc1mjcNtc6Tmt1X5ykMSyvRieImlSJivXwIjvp03Izex1lN0ZJihA0rFgo306bkZvY6yaMkxQaViwUb6dNyM3sdZNGSYoNKxYKN9Om5Gb2OsmjJMUGlYsFG+nTcjN7HWTRkmKDSsWCjfTpuRm9jrJoyTFBpWLBRvp03Izex1k0ZJig0rFgo306bkZvY6yaMkxQaViwUb6dNyM3sdZNGSYoNKxYKN9Om5Gb2OsmjJMUGlYsFG+nTcjN7HWTRkmKDSsWCjfTpuRm9jrJoyTFBpWLBRvp03Izex1k0ZJig0rFgo306bkZvY6yaMkxQaViwUb6dNyM3sdZNGSYoNKxYKN9Om5Gb2OsmjJMUGlYsFG+nTcjN7HWTRkmKDSsWCjfTpuRm9jrJoyTFBpWLBRvp03Izex1k0ZJig0rFgo306bkZvY6yaMkxQaViwUb6dNyM3sdZNGSYoNKxYKN9Om5Gb2OsmjJMUGlYsFG+nTcjN7HWTRkmKDSsWCjfTpuRm9jrJoyTFBpWLBRvp03Izex1k0ZJig0rFgo306bkZvY6yaMkxQaViwUb6dNyM3sdZNGSYoNKxYKN9Om5Gb2OsmjJMUGlYsFJrhtYMQijljBAkY14B2gOAOvn1qA9nQcrV8CyY9HtRyeJot0nxdP8AZ++jUih79u/4Ui1/07ufFCv8j5UhzFHK+skezubgO80dliTe4Ks6uqdC5Eamsq6KjZM1XOXUZzsjU2JQvkyzUmVzPmuA16r22AtJ4Li38xqStkY9GytstNi0ET2K6F1th8Zcyph+MsiH9qf3ZzNJ0bS3UbXI1t4F7PVTxqvZuxEFHTyInavwPrFMpYfRuEUVU8zd1iZ3Mlt+/kYD83aGuJ9CR1U7k6StusW/Ygko6dq9FHX2pdtVDNq8iYfRyshqaqRskltBp0NdzYa9C20WWttbO5quRqWIbHUFO1yNVy2qRDNuX3Zcn7k52m0tDmOta4JI1jgIIP5HhU6mnSZnSK+qp1gf0fA+8r4dR1/dPhycw6OjoWI76+lpbQdlh968qJJWWdW209pYoX29Y6zAluIZEw7DA11fVSMD/BLizX0d4oTK6d62Nailg+gp2Ja5yoYmHZMopqU1VbUSNjD3jSGjbRErmNPgk6wG/es31kySdW1qW/1aa2UUCx9Y5y2f3YhrGYBRVlbT0+FTvkjkDtN2q7SGuIA70DgHAtvXytic97bFQ05tA6ZrGOtRdZvviDQPmdTx1Undg2+gdHZYG/gi+og6io+fTdHp9FLCVo+DpdBHLaabL+S21tZUUuIvcDCL6Udu+uRY6wdrSCt81YrYmyNTWRoKFHSujeuo2keQqPERK3BapzpYjYhwFg7XqcNEGxIIuOI7VpWulZYsjblN+j4XoqRuvQhOC4acSqYoDcF7w13GBfvj0gAn0KwlkRkavKyGJXyowlec8jR4FT92oZHvs8Bwfo2ANxfUBr0tEelQ6WtdK/ouQn1dA2KPptU1+Tcpsxxks+IyGOGK4Jba5s3SdrNw0AEcB2rZVVSxKjGpaqmmkpGytV71sRDPxXJ9LNRvq8uTPe1lyRINob4Vu9aWkbdYWuOrkSVI5W2Wm6SiiWJZInW2ChyfSUdLHU5mnfGJNEtbGNmkLtB71xJ0deoakfVyOkWOJttgZRRNiSSZ1lp94pkOOkqaZkMrnQVDi3S73SaQ0u22sQRzcBXkdc50blVL0PZMntbI1EXsqemK5SwzCnGOtq5GvAvokDh2bGLGOqqJEtaxLOfuZSUdNGtjnqi8/Y9Msbn8GMUsU88srXPBJDdCws4jVdvMvJ698cisREuPafJ0ckaPVVvI7gGWvhKufSzuIbGZA9zbXswkC1xbW7R+9S5qnoQpInjZ7kOCl6c6xrqS32JFie5/BRz0sTJZSJnva4nQuNGMuFu94wokde9zHOsS4mSZOja9rUVbzxxfKuGYWXx1NXI2Rrb6BA4RcbGcOpZR1VQ9EVGJZz9zGSjpo1sc9befse1HueRVlGyeGSTur4BIG97o6RZcDwb2vq2rx1e5sqsVEsRbDJuTWOiRyKtqpaajL+VocSoZKqqke0seRYaNrAMNzcX+cVumqXsmSNqayPT0jJIVkcuo3uHZEw7FA44fVSPDLaWiWar3tfvOYqO+tnZ/01EJTKCnf/y5VIpmjDaKgEZwOoMxcXaVyO9ta2xo23P3KZTySvVesbYQKqKFiJ1brS4cqfIqX6iL9DVR1Heu2qdBT903Yhrt0nxdP9n76NbaHv27/hTTX/Tu58UI7uT/ACer6R+gqVlHvGkXJfdOPDcZPfVX0Yv5yLLKmpu/+DDJOt+7+TVbnQ0cTs3ZaX/Nbq36f0NNB9Su8+cd8d//AKYP/GvYfpNy/wAnk31u9P4JvmqkojVwT4zUdzdEGubHq77ReSCdV/C4uJV9O+bqnMY21FLKoZD1rXyOsVCAboOPR49Uh1DcxsZohxBGkbkkgHWBrA18SsqKB0TLHa1KmvqGzSJ0dSEXKmEJCzN1j5PSdJ/Q1VGTv+3l1lTu2mZgLYH4G0YwXNh77SLb3H+INrWB+dbgWE3Tzz/56/6M4EjWiTrNX9key+ykZi1MMvue6PRdcvvfS7nLfaBqtoqVMsq0zut1/wCEWBIkqm9Ut3+k5ZQUvwk+Zkt6oR/8kkAAaAF/BudXTt2Ku6cnUI2zs26yzSOPr1db2rNRpMlyyzYpXOxBoZJo62g3As5obY8Pega1IqkalOxGrcRqRXLUydNLzaYHSQ0BrZMuPE87nkvY94bou0nnR8HUNIu27bbVple9/QbKljTfExjFe6JbXeJEdymiNXVyTTa+5sOs+W8kfyD1Nyi/oxIxPH+OUK/JrFdK56+HyvKkoooJsboq2KvjexzpJjGJGubcE6cdrjgd/JRHObFKxzV8Ets9FJzEdLC9rk8Vst9UIdkHNcWDB9PiwvDKb6VtLRJAadJvzmkAbOLZr1TqyldIqPZrQrqGrbEisfqU2WaMq/2WmdUZZneacgudEJCW6J1EtINnAcIOuwOvVZaqeq6UiMmb2sTfU0vRjV8Luzhbce2Xsw0eYaZlDmKzXNDWscTYHRFmkO+Y+2rXqPpssZoJYZFliMoKiKeNIpdZ+jAJ8DxGjEsz5YHPIYXuJ0SGO1EXsDbYRzp17JYH2JYviM3fFOy1yq09s/xYa6aQ4k+QVHcu9a0O0b6J0PmkbedY0az9FOgnZt/0yrW06uXpr2rDZZcrf7BhlI/g7oxp6Hzlh/J11qnZ06h6bfZDdTv6NOxdnup6mi+A6jEa1w1dxa5nSGEuHpc1v3rHp9ayOL7mXQ6qSSX7HriBvPhV+N/9OV4z/iXnxMn/APcXPgR7P8WGmWc1r5BVdz71oDtHS0O8+ba2y+tSaNZ+i3op2bf9IdclP0nK5e1Z/hv8OxH4OpcL0jZsnconf90DtH2w1Rnx9OSX7Wr7ktknQji+9iexi1uG/BVBiTGizTJI9v0Xsjdq5gSR6Fm2TpzRrs9rTW6Pq4ZU2+6Iarch/wCXV/8AZ/J635S/6YR8l/8ADys2q2KZToHKnyKl+oi/Q1czUd67ap1dP3TdiGu3SfF0/wBn76NbaHv27/hTTX/Tu58UIZuc49S4RFOzFZNAvcLd691xokHY0qfXQSSOarEtsK/J9RFGxyPWy0zKHHsNynDKMAkkmlk8trhrAOjclrQGi5OrXr+7W+CoqHp1iWInP3NjKimp2L1S2qvP2IxkPE4sKrGy4i/RYGvBdZx1kcQBKmVkbpIui1LyFQytjl6T1uPvFsTiqMU/tEL7xd3ifp2d4LdC5ta+qx4F5HG5KboKl9i/yeyysWq6aLdahk7pGMQY1PG/DH6bWxaJOi5tjpOPzgOAhY0MT42Kj0svMsoTMleisW24iSmlefhQ9J1uhY/TYxDTtw6TTcwnSGi8W70DhAvsVdRQSRvcrkstLSvqI5WNRi22GZgeM0EuGNo8XnMZOlpBrHkj++LxY6BHF96wmhmSo61jbf8ALMTOGaBaZIpHWf7bgaygkw7BK6mlwyd74m6Zkc9ru9Og4NsBGCb34itr0nlhc17bFus5tNUa08UzXMdal9vNhluzFTfDIqhJ/c6NtPRfyJb4NtLwtWxYZvJmvV2X/wBma1Med9Zbd/RmYVmakpsTq55ZbRSMYGO0H6yGsuLaNxrB2ha5KaV1OxiJehsjqoW1D3qty2GHkvMVNhlXWSVsmiyVxLHaLzf+8edgBI1EbQtlVTyPjYjUvQ10lTEyV6uW5dR94DmOmwOkq/7NKP7RJJI5gDH9EZuW6PG7Xx+hYy08ksjLU7KWW/zwMoqmKKN9ju0qrZ/Ayfn6RszhmWe8RYbHuY1OuLeAy+sXXtTQt6P/AMm384nlLlB3SXrnXc4HvgePUEbaykq32hlkkMcga7wZABbwbtLecWWMsEyqyRqXoiWpsM4aiCx8bluVVsXafNZjdDgNBLSYNK6d0ocLkGw0xYm9gAAOAX19N0bDNLMkkiWWfwePnghgWONbbf5PSTFcOzNRwxYrMYJI9G9m7SG6JsdEgtO3j2LxIp4JVcxLUUy66nqIka91ioemKZxpJKiiZSvJhgfpPlc13BG5rQBbSdtNzbiXkdJIjHqqXr4bz2Sti6xjUW5PE8swy4Pj0xmqquRri0NsxjwNWzbESvYEqom9FGJzvMJ1pJndJz153GvqMfp34MymZJ/fjR7zRfqtNpeFa2zXtW1sD86V6pd/RrdUx5okaLf/AGbLOOc6fFKDudG+8smhpt0XDR2OdrIsdY0dR4VqpaN7Juk5LkNtVWxvg6LVvWw96zNdHJLh7mTaoS7uh0JO9vCWj5uvvtWpYNpZUbIlmvVqxNj6yFXRr0tWvXgYeYn4Pjcr55quUPLQLNY4DU2w2xE8HGtkCVUTUYjEs5+5pqFpJndNXrbz9jAzFj8FVh1HDRSXmiMRc0NeNEticDrIsbOtsK2wQPbO9zkuW35NdRUMdAxrFvSz4JDjmdKTEqGRgltNJDbQ0JNTiBcX0bbeeyixUcrJkWy5FJctdC+FUtvVDQbnGPU2DMqBiUmgX6Oj3r3XsHX8EG20KTXQSSOarEtsImT6iOJrketlpBgrErDoHKnyKl+oi/Q1czUd67ap1dP3TdiHnm/C341SSwUhaHv0LFxIHeyNcbkA8APAvaaVI5Ue7Uh5UxLLErE1qVxvY1vlwfjf2atdJRYLzvKfRc2Kc7hvY1vlwfjf2aaSiwXneNFzYpzuG9jW+XB+N/ZppKLBed40XNinO4b2Nb5cH439mmkosF53jRc2Kc7hvY1vlwfjf2aaSiwXneNFzYpzuG9jW+XB+N/ZppKLBed40XNinO4b2Nb5cH439mmkosF53jRc2Kc7hvY1vlwfjf2aaSiwXneNFzYpzuG9jW+XB+N/ZppKLBed40XNinO4b2Nb5cH439mmkosF53jRc2Kc7hvY1vlwfjf2aaSiwXneNFzYpzuG9jW+XB+N/ZppKLBed40XNinO4b2Nb5cH439mmkosF53jRc2Kc7hvY1vlwfjf2aaSiwXneNFzYpzuG9jW+XB+N/ZppKLBed40XNinO4b2Nb5cH439mmkosF53jRc2Kc7hvY1vlwfjf2aaSiwXneNFzYpzuG9jW+XB+N/ZppKLBed40XNinO4b2Nb5cH439mmkosF53jRc2Kc7hvY1vlwfjf2aaSiwXneNFzYpzuG9jW+XB+N/ZppKLBed40XNinO4b2Nb5cH439mmkosF53jRc2Kc7hvY1vlwfjf2aaSiwXneNFzYpzuG9jW+XB+N/ZppKLBed40XNinO4b2Nb5cH439mmkosF53jRc2Kc7hvY1vlwfjf2aaSiwXneNFzYpzuG9jW+XB+N/ZppKLBed40XNinO4b2Nb5cH439mmkosF53jRc2Kc7i0sDpHUFPDFPbSjiYw21i7WgG2rZqVPK9Hvc5PFS7iarGI1fBDOWs2BAEAQBAEAQBAEAQBAEAQBAEAQBAEAQBAEAQBAEAQBAEAQBAE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56" name="AutoShape 8" descr="data:image/jpeg;base64,/9j/4AAQSkZJRgABAQAAAQABAAD/2wCEAAkGBxIHEhQTBxQWFhUWFhoYGRYVFhcYHhgeHRcYHhwgGBggHCgiGBsnGxoYIjEtJikvLjouGh81ODM4NygtLisBCgoKDg0OGxAQGzcmICU3NzQwNDQ3Ni8wLzQsNy80LDQsNzQwLC00NDQ0LCwsLDQsLywsLSwsLCw0LCwsLCwsLP/AABEIANMA7wMBEQACEQEDEQH/xAAcAAEAAgMBAQEAAAAAAAAAAAAABgcEBQgDAgH/xABPEAABAwICAwkKCwUGBwEAAAABAAIDBBEFBhIhMQcXQVFTYXHS0xMiMjVSVIGTorMVFjRCcnODkZKhsmJ0o7G0FCMkwdHwCDNjgsPh8YT/xAAbAQEAAgMBAQAAAAAAAAAAAAAABAUCAwYBB//EADkRAAEDAQMICQIHAQEBAQAAAAABAgMEESFRBRQVMXGB0fASEyIzQVKRobE0YVNykrLB4fEyQiNi/9oADAMBAAIRAxEAPwC58TxCPCo3S17tFjbXdZzrXcANQBO0hZxxukd0W6zCSRsbek7UaP4/4dy/8KbqKRmM/l904kbP6fzfPAfH/DuX/hTdRMxn8vunEZ/T+b54D4/4dy/8KbqJmM/l904jP6fzfPAfH/DuX/hTdRMxn8vunEZ/T+b54D4/4dy/8KbqJmM/l904jP6fzfPAfH/DuX/hTdRMxn8vunEZ/T+b54D4/wCHcv8AwpuomYz+X3TiM/p/N88B8f8ADuX/AIU3UTMZ/L7pxGf0/m+eA+P+Hcv/AApuomYz+X3TiM/p/N88B8f8O5f+FN1EzGfy+6cRn9P5vngPj/h3L/wpuomYz+X3TiM/p/N88B8f8O5f+FN1EzGfy+6cRn9P5vngPj/h3L/wpuomYz+X3TiM/p/N88D3oc5UWIPEdDK57zsa2Gb7z3moc51LF9JKxOk5LE2pxM2VcL16LVtXYvA8qjPWH0rnMqZnNc02LXQTgjpHc1AWojRbFX2UvGZHrHtRzW2ov/6bxPPfBw3lz6mfs15nMWPyZaErvJ7t4jfBw3lz6mfs0zmLH5GhK7ye7eI3wcN5c+pn7NM5ix+RoSu8nu3iN8HDeXPqZ+zTOYsfkaErvJ7t4jfBw3lz6mfs0zmLH5GhK7ye7eI3wcN5c+pn7NM5ix+RoSu8nu3iN8HDeXPqZ+zTOYsfkaErvJ7t4jfBw3lz6mfs0zmLH5GhK7ye7eI3wcN5c+pn7NM5ix+RoSu8nu3iN8HDeXPqZ+zTOYsfkaErvJ7t4jfBw3lz6mfs0zmLH5GhK7ye7eI3wcN5c+pn7NM5ix+RoSu8nu3iN8HDeXPqZ+zTOYsfkaErvJ7t4kio6llaxklMbse0OabEXBFwbHWNXGtyKipahWyRujerHa0uXcR/dJ8XT/Z++jUyh79u/wCFIFf9O7nxQpBdCcyEAQBAEAQBAEAQBAEAQEiytlCfMJDmd5DfXK4beZg+cfy5+BRairZDdrXAm01E+a/UmJcGA4DBgLNDD22v4Tzrc/6R/wAtio5p3yra5S/hgZC2xqGNmbK1PmNtqoaMgHeyttpN5j5TeY/kdaiSwtkS8taHKM1I7sLanii6v9+5TmZMtVGXX2rRdhNmyt8F3VdzH0X2qtkidGt52tFXw1bbWLf4p4pxT7/Bp1rJoQBAEAQBAEAQBAEAQBAdAZR+Q0n7vF7tqt4e7bsPnWUfq5fzL8mBuk+Lp/s/fRqfQ9+3f8KU9f8ATu58UKQXQnMhAEAQBAEAQBAEAQH1FG6YhsILnE2AAJJPEANpXiqiJap6iKq2IWTlLc6taXMI5xCD7wjb0D0ngVTU5Q/8xevAuaXJtnal9OJZEbBGAIwAALAAWAHMOBVarbepbollyH0vD0IDyqqZlWxzKpocxwsWuFwRzheKiKlimbJHRuRzFsVCrM3bnT6K8uAAvj2mLWXt+gdrxzeF0qBLSql7DrMn5dbJZHUXLj4Ltw+NhANm1RDoggCAIAgCAIAgCAIAgOgMo/IaT93i921W8Pdt2HzrKP1cv5l+TA3SfF0/2fvo1Poe/bv+FKev+ndz4oUguhOZCAIAgCAIAgCAIDaZfy/Pj79GgbqHhPOprek8fMNa0zTsiS1xIgpnzLY31LgytlKDLovENOUjvpXDX0NHzR+fGSqKoqnzLfcmB0FNSMgS7XiSFRiUEAQBAEAQETzdkeHHryU9op/LA1P+sbw9O3p2KPLTtfelylvk/K8tLYx3aZhhs4avkqHF8JmwaQx4kwtdwcIcONrvnD/ZVc9jmLY47OnqYqhnTiW1PdNphLE3hAEAQBAEAQBAEB0BlH5DSfu8Xu2q3h7tuw+dZR+rl/MvyYG6T4un+z99Gp9D37d/wpT1/wBO7nxQpBdCcyEAQBAEAQBAfiAnOUtz6TErS4xeOLaGbHv6jfz/AJquqa9rOzHevsWlLk5z+1JcmGJa1DRx4ewR0TAxjdjWi3/0qme9z1tctql4xjWJ0WpYh7rEyCAIAgCAIAgCAwsWwqHGIzHiLA9p49oPG07WnnCxexr0sU309TLTv6ca2LzrKhzbkabAbyUt5YBr0rd8wftgcH7Q1cYCrpadzL0vQ7LJ+WIqqxj+y/DwXZwX3Imo5cBAEAQBAEAQBAdAZR+Q0n7vF7tqt4e7bsPnWUfq5fzL8mBuk+Lp/s/fRqfQ9+3f8KU9f9O7nxQpBdCcyEAQBAEAQGVhmGy4rII6Bhe48A4Bxk7AOcrCSRsbek5TZFE+R3RahbWUshxYNaSvtLNtHksP7IO0859ACpKmudL2W3J8l9S0DIu069fjYZePZ/w3L0pgxepDJQAS3QkfYEXFy1pANtf3KCWBrt9vBvOx6mfs0A328G87HqZ+zQDfbwbzsepn7NAN9vBvOx6mfs0A328G87HqZ+zQDfbwbzsepn7NAN9vBvOx6mfs0A328G87HqZ+zQH63dawZ2ysHpinH/jQG1oM84ZiBApa2nJOwGRrSehrrFASBrg8XbYg8I13QEBzdudsrtKXArRybTGdTH/R8h35dG1RJqVFvZrOhydlx0dkdRe3HxTinv8ABVlXTPonujq2lj2mxa4WI/8AXPsUBUVFsU62ORsjUexbUU8l4ZhAEAQBAEB0BlH5DSfu8Xu2q3h7tuw+dZR+rl/MvyYG6T4un+z99Gp9D37d/wAKU9f9O7nxQpBdCcyEAQBAEBJ8qZLnx8h77xw+WRrd9AcPTs6bWUOprGRXJevOsnUtC+a9bk51FvYLg0OBx9zw5miOE7XOPG48J/2FSSzPlda5S/ihZE3osQ2C1G05a3c/HNR9GL3LEBAUAQBAEAQBAEAQBAEBuMBzTW5dN8GqJI/2QbtPTGbtPpCAuvIe7ZFiRbDmsNhedQmbcRu+mCSYzz3LduxAWPmLLlPmNgFYO+A7yRvhN6DwjmOpa5ImyJeTaOvmpHWxrd4p4LziU9mfKtRlx3+JGlGTZsrQdE8zh8x3MfQSq2WF0evUdpQ5Rhq07NzvFF17sTRLUWAQBAEAQHQGUfkNJ+7xe7areHu27D51lH6uX8y/JgbpPi6f7P30an0Pft3/AApT1/07ufFCkF0JzIQBAfdPA6pcGU7S5zjYNaLknmC8c5Gpapk1quWxEvLOyludNgtLmABztoh2tH0z8482zpVRU5QVezF68C6pcnI3tS3rgWG1oaLN1AcAVWWx+oAgOcN2rLNbVYpNNSU00kb2Rlr443vB0Y2tNy0GxBB2oCtqzDJ6D5dDJH9Njm/zCAxEAQBAfUcZlIbECSTYAC5JOwAcJQGd8BVfm0/qn/6IB8BVfm0/qn/6IAcDqhtp5vVP/wBEBgOaWmztRHAgPxAEAQFx7im6O6hezD8cfeJx0YZHH/lu4GE+Qdg4jYbDqAvyeFtQ0sqGhzXCxa4AgjiIO0LxURUsUyY9zHI5q2KhWObtzkw3ly6C5u0wE6x9WTtHMdfETsUGWlsvZ6HVZPy6jrI6m5fNx4/6V24FpIcCCDYg6iCNoI4CoZ0iLalqH4h6EAQHQGUfkNJ+7xe7areHu27D51lH6uX8y/JgbpPi6f7P30an0Pft3/ClPX/Tu58UKQXQnMhAbjLmW58wvtRtswHvpHeC3/U8w/8Aa0T1DIU7WvAk09K+dezqxLhyzlaDLrf8MNKQjvpXAaR5h5LeYc17qinqXzLfqwOgp6WOFOzrxN4o5JCAIAgCA+JYmzNLZgHNIsQQCCOIg7QgORt0vCI8CxOqgoxosa8Oa3gaHsa8Acw0rDoQEYQBATjcU141R3/6v9PKgOq0AQBAajMGWaPMbNDGYGSarBxFnN+i8d830FAc27qO54/JMjXU5MlNIbMebXadug+2rStrB1XAPEUBBUAQBAdT7jmbTmmhArHXnpyI5CdrhbvHnpAIJ4S1yAniAjGbMlwZhBe3+7m4JGjwuaQfOH58/AtEsDZL/Etcn5WlpOzrZhww+Cn8bwWfApO54kzRJ8Fw1teONruH+fGFXPjcxbHHZ0tXFUs6cS2/KbebDXrAkhAdAZR+Q0n7vF7tqt4e7bsPnWUfq5fzL8mBuk+Lp/s/fRqfQ9+3f8KU9f8ATu58UKQGvYuhOaJ9lLc8fWWlx27GbRFse76XkD8+hVlTXo3sx3riWtLk5XdqW5MOJaVLTMo2BlK0NY0WDWiwHoVO5yuW1S7a1GpYh6rw9CAIAgCAIAgOVd23x1V/Y/08SAgyAICcbifjqj+1/p5UB1WgCAIAgNHnXAW5lop6aUa3sOgfJeNbD6HAei44UBxwgCAICzf+H7FjQ4n3EnvaiJ7bcGkwabT6A14/7kB0sgCAxcTw6LFYzFiDA9h4D/MHaDzjWsXNRyWKbYJ5IHo+NbFKkzdkKXBry4deWHadV3xj9oDwm849I4VXzUysvbeh2OT8sx1FjJey/wBl2YL9vTAho17FGLs6Ayj8hpP3eL3bVbw923YfOso/Vy/mX5MXP1OauhljiLQXOiALnBo1zR7SdQUumlbFKj3rcnAraiCSeNY40tVf4vX2vMTKWSIcCtJU2ln8ojUz6A/zOvo2LdU1r5bkuTnWR6WhZDet7udRLFCJwQBAEAQBAEAQBAcq7tvjqr+x/p4kBBkAQE43E/HVH9r/AE8qA6rQBAEAQBAcS4lEIJpWs2Ne4D0OIQGMgCAlu5PIY8Xoi3lbfe1wP5FAdbIAgCAICC5w3P4sS0psJ0YpdZc06mP47+Q7nGrjHCostMjr26y+yflt8FjJu03HxTihJcqsMdFSh1riCMaiCNTBsI1EdCkMarGo12tCqrJWS1D5GLaiqqov2VTWbpuvDZ78cXv41qqe6XnxJmRPrmb/ANqkByjnyXBbR4heWDYNd3sH7JPhDmPoPAokVQrLlvQ6LKGRo6i18fZf7Lt4lt4ZiUWKxiXD3h7Dwjg5iNrTzHWrBrkclqHHTwSQPVkiWKZayNIQBAEAQBAEAQHKu7b46q/sf6eJAQZAEBONxPx1R/a/08qA6rQBAEAQHxNKIGudKbNaCSTwAC5QHEUshlcXP2kkn0lAfCAICa7jNKarGKQNGppe88wbE86/TYelAdXIAgCA1+NYzDgkfdMReGjgG0uPE0cJ/wBlbIoXyu6LUNUszIm9J6lQ5szpNj5LI7xw+QDrd9YeHo2dO1XlNRsivW9edRQVVc+a5Lk51ls5U+RUv1EX6GqlqO9dtUvqfum7ENZumeLZ+mL38ahVPdLz4l3kT65m/wDapSCqzvDPwXGZ8Dk7phr9E/OB1teOJzeEfnxFZse5i2tI9TSxVLOhKlvymwuDKedYMwWY/wDup+TcfC54z84c23m4VYxTtfd4nF5QyTLS9pO0zHDbh8EoW8qggCAIAgCAIDlTdrcHY1WaPHEPup4gfzQEHQBATjcT8dUf2v8ATyoDqtAEAQBAVZu6Z1Zg9K6io3Az1DdF4B/5cR8InncO9A4i48AuBzegCAIC7v8Ahwy+S6orphqA7hHzkkOkPoswelyAvVAEBD8257iwW8dDaWbZb5rD+2RtPMPTZTqaidL2nXJ8kCqr2Rdlt6/G0qTFMSlxWQyYg8vceE8A4mjYBzBXccbY29FqFDLK+V3ScpirM1HQGVPkVL9RF+hq5mo7121TrKfum7ENZumeLZ+mL38ahVPdLz4l3kT65m/9qlIKrO8CAA6JBbqI1gjUQeY8BQ813Fh5R3RnU9oswkubsEw1uH1gHhDnGvjB2qZFVWXP9TnMoZCR9slNcvl8N2GzVs1FoU87alofTuDmuFw5pBBHMRtU5FRUtQ5R7HMcrXJYqHovTEIAgIDnHdXo8p1Dqarjnkka1pd3NrNEaQuBdzwSbEHULa9u1ARLEv8AiAjDT8F0by7gMsgaBzkNBv0XHSgKSxbEZMXmknrjeSV5e485PAOADYOZAYiAIDf5Ex9uV6+CrmYXtjLrtaQCQ6N7NRPCNK/oQFy7/tH5rUffH1kA3/aPzWo++PrIAd32j4KWf74+sgI3mPd4qaxpZgMDYL6u6Pd3R3S1tg1p6dJAVLWVclc90lY9z3vN3PcSS48ZJ2oDxQBAbXLGATZmqY6bDW3c86zwMb85zuJoGv7gNZAQHXmXcFiy9TRU1AO8iaGgm13Ha5zv2i4knnKAy66sjoGGSteGMbtc42/+nmWTGOetjUtUxe9rE6TlsQqrNu6DJiN4sGvHFsL9j39HkN/Po2K5pqBrO1JevsUdVlFz+zHcmJBVYlWfqAIDoDKnyKl+oi/Q1czUd67ap1lP3TdiGs3TPFs/TF7+NQqnul58S7yJ9czf+1SkFVneBAEAQG7yzmioy47/AAp0oybuicTonnHkO5x6QVtimdGt2ogV2Toatvbud4Kmv+05uLjy3manzEy9E6zx4UbtTm+jhHONSsY5WyJccXW5PmpHWPS7wXwXnA3K2kEIDlrdz8c1H0YvcsQEBQBAEAQBAEAQBAEAQBAbbLWXKnM8whwaMvdq0jsawcb3bGj/AGLnUgOn9zrIsOSYNGKz5327rLbb+y3iYPz2nmAzs0Ztgy620p05SO9iadfS4/MH+wCpNPSvmW65MSLU1bIEv14FP5gzBPj79KvdqHgsGpregcfOdavYYGQpY05+epfMtrvQ1S3EcIAgCA6Ayp8ipfqIv0NXM1Heu2qdZT903YhrN0zxbP0xe/jUKp7pefEu8ifXM3/tUpBVZ3gQBAEAQHrS1D6R7X0rix7TcOabEL1FVFtQwexsjVa9LUXwLRyjuisrNGLHrMfsEuxjvpeQ78ujYp0VUi3POUyhkJ0dslPemHimzH526ywQb7FMOcKH3V9zfEsexKWowiFskb2x2PdI2kFrGtIIc4HaOBAQ/egxnzUeug7RAN6DGfNR66DtEA3oMZ81HroO0QDegxnzUeug7RAN6DGfNR66DtEA3oMZ81HroO0QDegxnzUeug7RAN6DGfNR66DtEB+s3HsZcddMBzmaH/J6A2dFuGYpPb+0Op4xw6UjifQGsN/vQE0y/uDU1MQ7HZ3zfsRjuTegm5cR0FqAtHDMMp8Bi7nh0bIYmi5DQGjnLjwnjJREtuQKtmsgubd0a14svdBmI92OHpPoHCrWmyf/AOpfTiVFVlKzsxevArWWR0xLpiXOJuSSSSeMk7SrZEREsQpVVVW1T5Xp4EAQBAEB0BlT5FS/URfoauZqO9dtU6yn7puxDWbpni2fpi9/GoVT3S8+Jd5E+uZv/apSCqzvAgCAIAgCAICVZSzxNgFo6i8sGzQJ75g/6ZPB+ydXFZb4qhzLlvQqMoZIiqrXt7L8fBdvHXtLfwfF4cajEmHPD28PG08ThtaelWLHtelrTjKimlp39CVLF+dhnLM0BAEAQBAEAQBAEAQGsx7HoMBZp4g61/BYNbnfRH+exboYHyrY1DTNOyFtrlKfzTm+fMJLX95DfVE07ed5+cfy5uFXlPSMhv1riUFTWvmu1JgR1SiEEAQBAEAQBAdAZU+RUv1EX6GrmajvXbVOsp+6bsQ1m6Z4tn6YvfxqFU90vPiXeRPrmb/2qUgqs7wIAgCAIAgCAIDMwnFJsHkEmHPLHcPE4cTm7HD/AGFkx7mLahoqKeKoZ0JEtT42Fu5Rz1Djto6u0U/kk96/6B4+Y6+narGGoR9y3KcblDI8lNa9naZj4pt46thLlIKcIAgCAIAgCAICEZtz/Hhd4sJtLLsLtrGdJ+c7mHpPArCmoXSdp9ye6ldVZQbH2WXr8FU19dJiLzJXPL3na538hwAcw1K6YxrE6LUsQopJHSO6TltUx1kawgCAIAgCAIAgOgMqfIqX6iL9DVzNR3rtqnWU/dN2IazdM8Wz9MXv41Cqe6XnxLvIn1zN/wC1SkFVneBAEAQBAEAQBAEAQE9yjuiPobRY6TJHsEu17PpeWPa6VLiqlbc/Uc9lDIbJbX09zsPBdmHxsLUpKplaxslI4PY4XDmm4KnoqKlqHJSRvjcrHpYqHsvTAIAgCAxcRxCLDIzJXvDGDhP8gNpPMFmyNz3dFqWqYSSNjb0nLYhU+bc+y4vePDbxQ7Cdj3/SI8Ecw9J4FdU1C2PtPvX2QoqrKDpOyy5PdSFqeVp+oAgCAIAgCAIAgCA6Ayp8ipfqIv0NXM1Heu2qdZT903YhrN0zxbP0xe/jUKp7pefEu8ifXM3/ALVKQVWd4EAQBAEAQBAEAQBAEBt8u5jqMvP0qB3ek99G7wXejgdzjX0jUtkcro1uIdZQQ1bbJEv8F8U5wLiyxmunzG3/AA50ZALuicRpDnHlN5x6bbFZRTNk1aziq7Js1Ivavb4Kmr+l5vN8tpXhARrNecoMvgtH95NwRtOznefmj8/5qXT0j5r9SY8CHU1jIbta4cSoMcxufHZO6Yi65+a0amtHE1vB/PjV5FCyJLGoUE075nWvU1y2mgIAgCAIAgCAIAgCAIDoDKnyKl+oi/Q1czUd67ap1lP3TdiGDuh076vD52UrHPcTHZrGlxNpoybAazqBPoUOoRVjVELnI8jWVjHPWxL71uTUpTnwBWea1PqJeqq3q34L6Ha57Tfit/UnEfAFZ5rU+ol6qdW/BfQZ7Tfit/UnEfAFZ5rU+ol6qdW/BfQZ7Tfit/UnEfAFZ5rU+ol6qdW/BfQZ7Tfit/UnEfAFZ5rU+ol6qdW/BfQZ7Tfit/UnEfAFZ5rU+ol6qdW/BfQZ7Tfit/UnEfAFZ5rU+ol6qdW/BfQZ7Tfit/UnEfAFZ5rU+ol6qdW/BfQZ7Tfit/UnEfAFZ5rU+ol6qdW/BfQZ7Tfit/UnEfAFZ5rU+ol6qdW/BfQZ7Tfit/UnEfAFZ5rU+ol6qdW/BfQZ7Tfit/UnEfAFZ5rU+ol6qdW/BfQZ7Tfit/UnE+4cGrqdwfBTVTXNNw5sMwIPMQ3UiMel6Ipi6qpHIrXSNVF+6cSzcoZnq5rRZhpahrtgmFPKAfrAG96ecauOynQyvW56LtsOWyjk+nbbJTSNVPL0kt3X37Ne0x825lrZbxZfpqkDYZjBICfqwW970nXxW2q8pqeJO1K5Nlqe5x9VUzL2YmrtsX2K7dgNa8kvpqgkm5JhlJJ5zoq0SeJP/SeqFQtPOq2q1fRT8+L9Z5rUepk6q96+LzJ6oeZtN5F9B8X6zzWo9TJ1U6+LzJ6oM2m8i+g+L9Z5rUepk6qdfF5k9UGbTeRfQfF+s81qPUydVOvi8yeqDNpvIvoPi/Wea1HqZOqnXxeZPVBm03kX0HxfrPNaj1MnVTr4vMnqgzabyL6D4v1nmtR6mTqp18XmT1QZtN5F9B8X6zzWo9TJ1U6+LzJ6oM2m8i+g+L9Z5rUepk6qdfF5k9UGbTeRfQfF+s81qPUydVOvi8yeqDNpvIvoPi/Wea1HqZOqnXxeZPVBm03kX0HxfrPNaj1MnVTr4vMnqgzabyL6F4ZZjdDR0zZgWuEMYLXAgghguCDsK52dUWVypip00CKkTUXBD7x7FW4JA+edpc1mjcNtc6Tmt1X5ykMSyvRieImlSJivXwIjvp03Izex1lN0ZJihA0rFgo306bkZvY6yaMkxQaViwUb6dNyM3sdZNGSYoNKxYKN9Om5Gb2OsmjJMUGlYsFG+nTcjN7HWTRkmKDSsWCjfTpuRm9jrJoyTFBpWLBRvp03Izex1k0ZJig0rFgo306bkZvY6yaMkxQaViwUb6dNyM3sdZNGSYoNKxYKN9Om5Gb2OsmjJMUGlYsFG+nTcjN7HWTRkmKDSsWCjfTpuRm9jrJoyTFBpWLBRvp03Izex1k0ZJig0rFgo306bkZvY6yaMkxQaViwUb6dNyM3sdZNGSYoNKxYKN9Om5Gb2OsmjJMUGlYsFG+nTcjN7HWTRkmKDSsWCjfTpuRm9jrJoyTFBpWLBRvp03Izex1k0ZJig0rFgo306bkZvY6yaMkxQaViwUb6dNyM3sdZNGSYoNKxYKN9Om5Gb2OsmjJMUGlYsFG+nTcjN7HWTRkmKDSsWCjfTpuRm9jrJoyTFBpWLBRvp03Izex1k0ZJig0rFgo306bkZvY6yaMkxQaViwUb6dNyM3sdZNGSYoNKxYKN9Om5Gb2OsmjJMUGlYsFJrhtYMQijljBAkY14B2gOAOvn1qA9nQcrV8CyY9HtRyeJot0nxdP8AZ++jUih79u/4Ui1/07ufFCv8j5UhzFHK+skezubgO80dliTe4Ks6uqdC5Eamsq6KjZM1XOXUZzsjU2JQvkyzUmVzPmuA16r22AtJ4Li38xqStkY9GytstNi0ET2K6F1th8Zcyph+MsiH9qf3ZzNJ0bS3UbXI1t4F7PVTxqvZuxEFHTyInavwPrFMpYfRuEUVU8zd1iZ3Mlt+/kYD83aGuJ9CR1U7k6StusW/Ygko6dq9FHX2pdtVDNq8iYfRyshqaqRskltBp0NdzYa9C20WWttbO5quRqWIbHUFO1yNVy2qRDNuX3Zcn7k52m0tDmOta4JI1jgIIP5HhU6mnSZnSK+qp1gf0fA+8r4dR1/dPhycw6OjoWI76+lpbQdlh968qJJWWdW209pYoX29Y6zAluIZEw7DA11fVSMD/BLizX0d4oTK6d62Nailg+gp2Ja5yoYmHZMopqU1VbUSNjD3jSGjbRErmNPgk6wG/es31kySdW1qW/1aa2UUCx9Y5y2f3YhrGYBRVlbT0+FTvkjkDtN2q7SGuIA70DgHAtvXytic97bFQ05tA6ZrGOtRdZvviDQPmdTx1Undg2+gdHZYG/gi+og6io+fTdHp9FLCVo+DpdBHLaabL+S21tZUUuIvcDCL6Udu+uRY6wdrSCt81YrYmyNTWRoKFHSujeuo2keQqPERK3BapzpYjYhwFg7XqcNEGxIIuOI7VpWulZYsjblN+j4XoqRuvQhOC4acSqYoDcF7w13GBfvj0gAn0KwlkRkavKyGJXyowlec8jR4FT92oZHvs8Bwfo2ANxfUBr0tEelQ6WtdK/ouQn1dA2KPptU1+Tcpsxxks+IyGOGK4Jba5s3SdrNw0AEcB2rZVVSxKjGpaqmmkpGytV71sRDPxXJ9LNRvq8uTPe1lyRINob4Vu9aWkbdYWuOrkSVI5W2Wm6SiiWJZInW2ChyfSUdLHU5mnfGJNEtbGNmkLtB71xJ0deoakfVyOkWOJttgZRRNiSSZ1lp94pkOOkqaZkMrnQVDi3S73SaQ0u22sQRzcBXkdc50blVL0PZMntbI1EXsqemK5SwzCnGOtq5GvAvokDh2bGLGOqqJEtaxLOfuZSUdNGtjnqi8/Y9Msbn8GMUsU88srXPBJDdCws4jVdvMvJ698cisREuPafJ0ckaPVVvI7gGWvhKufSzuIbGZA9zbXswkC1xbW7R+9S5qnoQpInjZ7kOCl6c6xrqS32JFie5/BRz0sTJZSJnva4nQuNGMuFu94wokde9zHOsS4mSZOja9rUVbzxxfKuGYWXx1NXI2Rrb6BA4RcbGcOpZR1VQ9EVGJZz9zGSjpo1sc9befse1HueRVlGyeGSTur4BIG97o6RZcDwb2vq2rx1e5sqsVEsRbDJuTWOiRyKtqpaajL+VocSoZKqqke0seRYaNrAMNzcX+cVumqXsmSNqayPT0jJIVkcuo3uHZEw7FA44fVSPDLaWiWar3tfvOYqO+tnZ/01EJTKCnf/y5VIpmjDaKgEZwOoMxcXaVyO9ta2xo23P3KZTySvVesbYQKqKFiJ1brS4cqfIqX6iL9DVR1Heu2qdBT903Yhrt0nxdP9n76NbaHv27/hTTX/Tu58UI7uT/ACer6R+gqVlHvGkXJfdOPDcZPfVX0Yv5yLLKmpu/+DDJOt+7+TVbnQ0cTs3ZaX/Nbq36f0NNB9Su8+cd8d//AKYP/GvYfpNy/wAnk31u9P4JvmqkojVwT4zUdzdEGubHq77ReSCdV/C4uJV9O+bqnMY21FLKoZD1rXyOsVCAboOPR49Uh1DcxsZohxBGkbkkgHWBrA18SsqKB0TLHa1KmvqGzSJ0dSEXKmEJCzN1j5PSdJ/Q1VGTv+3l1lTu2mZgLYH4G0YwXNh77SLb3H+INrWB+dbgWE3Tzz/56/6M4EjWiTrNX9key+ykZi1MMvue6PRdcvvfS7nLfaBqtoqVMsq0zut1/wCEWBIkqm9Ut3+k5ZQUvwk+Zkt6oR/8kkAAaAF/BudXTt2Ku6cnUI2zs26yzSOPr1db2rNRpMlyyzYpXOxBoZJo62g3As5obY8Pega1IqkalOxGrcRqRXLUydNLzaYHSQ0BrZMuPE87nkvY94bou0nnR8HUNIu27bbVple9/QbKljTfExjFe6JbXeJEdymiNXVyTTa+5sOs+W8kfyD1Nyi/oxIxPH+OUK/JrFdK56+HyvKkoooJsboq2KvjexzpJjGJGubcE6cdrjgd/JRHObFKxzV8Ets9FJzEdLC9rk8Vst9UIdkHNcWDB9PiwvDKb6VtLRJAadJvzmkAbOLZr1TqyldIqPZrQrqGrbEisfqU2WaMq/2WmdUZZneacgudEJCW6J1EtINnAcIOuwOvVZaqeq6UiMmb2sTfU0vRjV8Luzhbce2Xsw0eYaZlDmKzXNDWscTYHRFmkO+Y+2rXqPpssZoJYZFliMoKiKeNIpdZ+jAJ8DxGjEsz5YHPIYXuJ0SGO1EXsDbYRzp17JYH2JYviM3fFOy1yq09s/xYa6aQ4k+QVHcu9a0O0b6J0PmkbedY0az9FOgnZt/0yrW06uXpr2rDZZcrf7BhlI/g7oxp6Hzlh/J11qnZ06h6bfZDdTv6NOxdnup6mi+A6jEa1w1dxa5nSGEuHpc1v3rHp9ayOL7mXQ6qSSX7HriBvPhV+N/9OV4z/iXnxMn/APcXPgR7P8WGmWc1r5BVdz71oDtHS0O8+ba2y+tSaNZ+i3op2bf9IdclP0nK5e1Z/hv8OxH4OpcL0jZsnconf90DtH2w1Rnx9OSX7Wr7ktknQji+9iexi1uG/BVBiTGizTJI9v0Xsjdq5gSR6Fm2TpzRrs9rTW6Pq4ZU2+6Iarch/wCXV/8AZ/J635S/6YR8l/8ADys2q2KZToHKnyKl+oi/Q1czUd67ap1dP3TdiGu3SfF0/wBn76NbaHv27/hTTX/Tu58UIZuc49S4RFOzFZNAvcLd691xokHY0qfXQSSOarEtsK/J9RFGxyPWy0zKHHsNynDKMAkkmlk8trhrAOjclrQGi5OrXr+7W+CoqHp1iWInP3NjKimp2L1S2qvP2IxkPE4sKrGy4i/RYGvBdZx1kcQBKmVkbpIui1LyFQytjl6T1uPvFsTiqMU/tEL7xd3ifp2d4LdC5ta+qx4F5HG5KboKl9i/yeyysWq6aLdahk7pGMQY1PG/DH6bWxaJOi5tjpOPzgOAhY0MT42Kj0svMsoTMleisW24iSmlefhQ9J1uhY/TYxDTtw6TTcwnSGi8W70DhAvsVdRQSRvcrkstLSvqI5WNRi22GZgeM0EuGNo8XnMZOlpBrHkj++LxY6BHF96wmhmSo61jbf8ALMTOGaBaZIpHWf7bgaygkw7BK6mlwyd74m6Zkc9ru9Og4NsBGCb34itr0nlhc17bFus5tNUa08UzXMdal9vNhluzFTfDIqhJ/c6NtPRfyJb4NtLwtWxYZvJmvV2X/wBma1Med9Zbd/RmYVmakpsTq55ZbRSMYGO0H6yGsuLaNxrB2ha5KaV1OxiJehsjqoW1D3qty2GHkvMVNhlXWSVsmiyVxLHaLzf+8edgBI1EbQtlVTyPjYjUvQ10lTEyV6uW5dR94DmOmwOkq/7NKP7RJJI5gDH9EZuW6PG7Xx+hYy08ksjLU7KWW/zwMoqmKKN9ju0qrZ/Ayfn6RszhmWe8RYbHuY1OuLeAy+sXXtTQt6P/AMm384nlLlB3SXrnXc4HvgePUEbaykq32hlkkMcga7wZABbwbtLecWWMsEyqyRqXoiWpsM4aiCx8bluVVsXafNZjdDgNBLSYNK6d0ocLkGw0xYm9gAAOAX19N0bDNLMkkiWWfwePnghgWONbbf5PSTFcOzNRwxYrMYJI9G9m7SG6JsdEgtO3j2LxIp4JVcxLUUy66nqIka91ioemKZxpJKiiZSvJhgfpPlc13BG5rQBbSdtNzbiXkdJIjHqqXr4bz2Sti6xjUW5PE8swy4Pj0xmqquRri0NsxjwNWzbESvYEqom9FGJzvMJ1pJndJz153GvqMfp34MymZJ/fjR7zRfqtNpeFa2zXtW1sD86V6pd/RrdUx5okaLf/AGbLOOc6fFKDudG+8smhpt0XDR2OdrIsdY0dR4VqpaN7Juk5LkNtVWxvg6LVvWw96zNdHJLh7mTaoS7uh0JO9vCWj5uvvtWpYNpZUbIlmvVqxNj6yFXRr0tWvXgYeYn4Pjcr55quUPLQLNY4DU2w2xE8HGtkCVUTUYjEs5+5pqFpJndNXrbz9jAzFj8FVh1HDRSXmiMRc0NeNEticDrIsbOtsK2wQPbO9zkuW35NdRUMdAxrFvSz4JDjmdKTEqGRgltNJDbQ0JNTiBcX0bbeeyixUcrJkWy5FJctdC+FUtvVDQbnGPU2DMqBiUmgX6Oj3r3XsHX8EG20KTXQSSOarEtsImT6iOJrketlpBgrErDoHKnyKl+oi/Q1czUd67ap1dP3TdiHnm/C341SSwUhaHv0LFxIHeyNcbkA8APAvaaVI5Ue7Uh5UxLLErE1qVxvY1vlwfjf2atdJRYLzvKfRc2Kc7hvY1vlwfjf2aaSiwXneNFzYpzuG9jW+XB+N/ZppKLBed40XNinO4b2Nb5cH439mmkosF53jRc2Kc7hvY1vlwfjf2aaSiwXneNFzYpzuG9jW+XB+N/ZppKLBed40XNinO4b2Nb5cH439mmkosF53jRc2Kc7hvY1vlwfjf2aaSiwXneNFzYpzuG9jW+XB+N/ZppKLBed40XNinO4b2Nb5cH439mmkosF53jRc2Kc7hvY1vlwfjf2aaSiwXneNFzYpzuG9jW+XB+N/ZppKLBed40XNinO4b2Nb5cH439mmkosF53jRc2Kc7hvY1vlwfjf2aaSiwXneNFzYpzuG9jW+XB+N/ZppKLBed40XNinO4b2Nb5cH439mmkosF53jRc2Kc7hvY1vlwfjf2aaSiwXneNFzYpzuG9jW+XB+N/ZppKLBed40XNinO4b2Nb5cH439mmkosF53jRc2Kc7hvY1vlwfjf2aaSiwXneNFzYpzuG9jW+XB+N/ZppKLBed40XNinO4b2Nb5cH439mmkosF53jRc2Kc7hvY1vlwfjf2aaSiwXneNFzYpzuG9jW+XB+N/ZppKLBed40XNinO4b2Nb5cH439mmkosF53jRc2Kc7hvY1vlwfjf2aaSiwXneNFzYpzuG9jW+XB+N/ZppKLBed40XNinO4b2Nb5cH439mmkosF53jRc2Kc7i0sDpHUFPDFPbSjiYw21i7WgG2rZqVPK9Hvc5PFS7iarGI1fBDOWs2BAEAQBAEAQBAEAQBAEAQBAEAQBAEAQBAEAQBAEAQBAEAQBAE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58" name="AutoShape 10" descr="data:image/jpeg;base64,/9j/4AAQSkZJRgABAQAAAQABAAD/2wCEAAkGBxIHEhQTBxQWFhUWFhoYGRYVFhcYHhgeHRcYHhwgGBggHCgiGBsnGxoYIjEtJikvLjouGh81ODM4NygtLisBCgoKDg0OGxAQGzcmICU3NzQwNDQ3Ni8wLzQsNy80LDQsNzQwLC00NDQ0LCwsLDQsLywsLSwsLCw0LCwsLCwsLP/AABEIANMA7wMBEQACEQEDEQH/xAAcAAEAAgMBAQEAAAAAAAAAAAAABgcEBQgDAgH/xABPEAABAwICAwkKCwUGBwEAAAABAAIDBBEFBhIhMQcXQVFTYXHS0xMiMjVSVIGTorMVFjRCcnODkZKhsmJ0o7G0FCMkwdHwCDNjgsPh8YT/xAAbAQEAAgMBAQAAAAAAAAAAAAAABAUCAwYBB//EADkRAAEDAQMICQIHAQEBAQAAAAABAgMEESFRBRQVMXGB0fASEyIzQVKRobE0YVNykrLB4fEyQiNi/9oADAMBAAIRAxEAPwC58TxCPCo3S17tFjbXdZzrXcANQBO0hZxxukd0W6zCSRsbek7UaP4/4dy/8KbqKRmM/l904kbP6fzfPAfH/DuX/hTdRMxn8vunEZ/T+b54D4/4dy/8KbqJmM/l904jP6fzfPAfH/DuX/hTdRMxn8vunEZ/T+b54D4/4dy/8KbqJmM/l904jP6fzfPAfH/DuX/hTdRMxn8vunEZ/T+b54D4/wCHcv8AwpuomYz+X3TiM/p/N88B8f8ADuX/AIU3UTMZ/L7pxGf0/m+eA+P+Hcv/AApuomYz+X3TiM/p/N88B8f8O5f+FN1EzGfy+6cRn9P5vngPj/h3L/wpuomYz+X3TiM/p/N88B8f8O5f+FN1EzGfy+6cRn9P5vngPj/h3L/wpuomYz+X3TiM/p/N88D3oc5UWIPEdDK57zsa2Gb7z3moc51LF9JKxOk5LE2pxM2VcL16LVtXYvA8qjPWH0rnMqZnNc02LXQTgjpHc1AWojRbFX2UvGZHrHtRzW2ov/6bxPPfBw3lz6mfs15nMWPyZaErvJ7t4jfBw3lz6mfs0zmLH5GhK7ye7eI3wcN5c+pn7NM5ix+RoSu8nu3iN8HDeXPqZ+zTOYsfkaErvJ7t4jfBw3lz6mfs0zmLH5GhK7ye7eI3wcN5c+pn7NM5ix+RoSu8nu3iN8HDeXPqZ+zTOYsfkaErvJ7t4jfBw3lz6mfs0zmLH5GhK7ye7eI3wcN5c+pn7NM5ix+RoSu8nu3iN8HDeXPqZ+zTOYsfkaErvJ7t4jfBw3lz6mfs0zmLH5GhK7ye7eI3wcN5c+pn7NM5ix+RoSu8nu3iN8HDeXPqZ+zTOYsfkaErvJ7t4kio6llaxklMbse0OabEXBFwbHWNXGtyKipahWyRujerHa0uXcR/dJ8XT/Z++jUyh79u/wCFIFf9O7nxQpBdCcyEAQBAEAQBAEAQBAEAQEiytlCfMJDmd5DfXK4beZg+cfy5+BRairZDdrXAm01E+a/UmJcGA4DBgLNDD22v4Tzrc/6R/wAtio5p3yra5S/hgZC2xqGNmbK1PmNtqoaMgHeyttpN5j5TeY/kdaiSwtkS8taHKM1I7sLanii6v9+5TmZMtVGXX2rRdhNmyt8F3VdzH0X2qtkidGt52tFXw1bbWLf4p4pxT7/Bp1rJoQBAEAQBAEAQBAEAQBAdAZR+Q0n7vF7tqt4e7bsPnWUfq5fzL8mBuk+Lp/s/fRqfQ9+3f8KU9f8ATu58UKQXQnMhAEAQBAEAQBAEAQH1FG6YhsILnE2AAJJPEANpXiqiJap6iKq2IWTlLc6taXMI5xCD7wjb0D0ngVTU5Q/8xevAuaXJtnal9OJZEbBGAIwAALAAWAHMOBVarbepbollyH0vD0IDyqqZlWxzKpocxwsWuFwRzheKiKlimbJHRuRzFsVCrM3bnT6K8uAAvj2mLWXt+gdrxzeF0qBLSql7DrMn5dbJZHUXLj4Ltw+NhANm1RDoggCAIAgCAIAgCAIAgOgMo/IaT93i921W8Pdt2HzrKP1cv5l+TA3SfF0/2fvo1Poe/bv+FKev+ndz4oUguhOZCAIAgCAIAgCAIDaZfy/Pj79GgbqHhPOprek8fMNa0zTsiS1xIgpnzLY31LgytlKDLovENOUjvpXDX0NHzR+fGSqKoqnzLfcmB0FNSMgS7XiSFRiUEAQBAEAQETzdkeHHryU9op/LA1P+sbw9O3p2KPLTtfelylvk/K8tLYx3aZhhs4avkqHF8JmwaQx4kwtdwcIcONrvnD/ZVc9jmLY47OnqYqhnTiW1PdNphLE3hAEAQBAEAQBAEB0BlH5DSfu8Xu2q3h7tuw+dZR+rl/MvyYG6T4un+z99Gp9D37d/wpT1/wBO7nxQpBdCcyEAQBAEAQBAfiAnOUtz6TErS4xeOLaGbHv6jfz/AJquqa9rOzHevsWlLk5z+1JcmGJa1DRx4ewR0TAxjdjWi3/0qme9z1tctql4xjWJ0WpYh7rEyCAIAgCAIAgCAwsWwqHGIzHiLA9p49oPG07WnnCxexr0sU309TLTv6ca2LzrKhzbkabAbyUt5YBr0rd8wftgcH7Q1cYCrpadzL0vQ7LJ+WIqqxj+y/DwXZwX3Imo5cBAEAQBAEAQBAdAZR+Q0n7vF7tqt4e7bsPnWUfq5fzL8mBuk+Lp/s/fRqfQ9+3f8KU9f9O7nxQpBdCcyEAQBAEAQGVhmGy4rII6Bhe48A4Bxk7AOcrCSRsbek5TZFE+R3RahbWUshxYNaSvtLNtHksP7IO0859ACpKmudL2W3J8l9S0DIu069fjYZePZ/w3L0pgxepDJQAS3QkfYEXFy1pANtf3KCWBrt9vBvOx6mfs0A328G87HqZ+zQDfbwbzsepn7NAN9vBvOx6mfs0A328G87HqZ+zQDfbwbzsepn7NAN9vBvOx6mfs0A328G87HqZ+zQH63dawZ2ysHpinH/jQG1oM84ZiBApa2nJOwGRrSehrrFASBrg8XbYg8I13QEBzdudsrtKXArRybTGdTH/R8h35dG1RJqVFvZrOhydlx0dkdRe3HxTinv8ABVlXTPonujq2lj2mxa4WI/8AXPsUBUVFsU62ORsjUexbUU8l4ZhAEAQBAEB0BlH5DSfu8Xu2q3h7tuw+dZR+rl/MvyYG6T4un+z99Gp9D37d/wAKU9f9O7nxQpBdCcyEAQBAEBJ8qZLnx8h77xw+WRrd9AcPTs6bWUOprGRXJevOsnUtC+a9bk51FvYLg0OBx9zw5miOE7XOPG48J/2FSSzPlda5S/ihZE3osQ2C1G05a3c/HNR9GL3LEBAUAQBAEAQBAEAQBAEBuMBzTW5dN8GqJI/2QbtPTGbtPpCAuvIe7ZFiRbDmsNhedQmbcRu+mCSYzz3LduxAWPmLLlPmNgFYO+A7yRvhN6DwjmOpa5ImyJeTaOvmpHWxrd4p4LziU9mfKtRlx3+JGlGTZsrQdE8zh8x3MfQSq2WF0evUdpQ5Rhq07NzvFF17sTRLUWAQBAEAQHQGUfkNJ+7xe7areHu27D51lH6uX8y/JgbpPi6f7P30an0Pft3/AApT1/07ufFCkF0JzIQBAfdPA6pcGU7S5zjYNaLknmC8c5Gpapk1quWxEvLOyludNgtLmABztoh2tH0z8482zpVRU5QVezF68C6pcnI3tS3rgWG1oaLN1AcAVWWx+oAgOcN2rLNbVYpNNSU00kb2Rlr443vB0Y2tNy0GxBB2oCtqzDJ6D5dDJH9Njm/zCAxEAQBAfUcZlIbECSTYAC5JOwAcJQGd8BVfm0/qn/6IB8BVfm0/qn/6IAcDqhtp5vVP/wBEBgOaWmztRHAgPxAEAQFx7im6O6hezD8cfeJx0YZHH/lu4GE+Qdg4jYbDqAvyeFtQ0sqGhzXCxa4AgjiIO0LxURUsUyY9zHI5q2KhWObtzkw3ly6C5u0wE6x9WTtHMdfETsUGWlsvZ6HVZPy6jrI6m5fNx4/6V24FpIcCCDYg6iCNoI4CoZ0iLalqH4h6EAQHQGUfkNJ+7xe7areHu27D51lH6uX8y/JgbpPi6f7P30an0Pft3/ClPX/Tu58UKQXQnMhAbjLmW58wvtRtswHvpHeC3/U8w/8Aa0T1DIU7WvAk09K+dezqxLhyzlaDLrf8MNKQjvpXAaR5h5LeYc17qinqXzLfqwOgp6WOFOzrxN4o5JCAIAgCA+JYmzNLZgHNIsQQCCOIg7QgORt0vCI8CxOqgoxosa8Oa3gaHsa8Acw0rDoQEYQBATjcU141R3/6v9PKgOq0AQBAajMGWaPMbNDGYGSarBxFnN+i8d830FAc27qO54/JMjXU5MlNIbMebXadug+2rStrB1XAPEUBBUAQBAdT7jmbTmmhArHXnpyI5CdrhbvHnpAIJ4S1yAniAjGbMlwZhBe3+7m4JGjwuaQfOH58/AtEsDZL/Etcn5WlpOzrZhww+Cn8bwWfApO54kzRJ8Fw1teONruH+fGFXPjcxbHHZ0tXFUs6cS2/KbebDXrAkhAdAZR+Q0n7vF7tqt4e7bsPnWUfq5fzL8mBuk+Lp/s/fRqfQ9+3f8KU9f8ATu58UKQGvYuhOaJ9lLc8fWWlx27GbRFse76XkD8+hVlTXo3sx3riWtLk5XdqW5MOJaVLTMo2BlK0NY0WDWiwHoVO5yuW1S7a1GpYh6rw9CAIAgCAIAgOVd23x1V/Y/08SAgyAICcbifjqj+1/p5UB1WgCAIAgNHnXAW5lop6aUa3sOgfJeNbD6HAei44UBxwgCAICzf+H7FjQ4n3EnvaiJ7bcGkwabT6A14/7kB0sgCAxcTw6LFYzFiDA9h4D/MHaDzjWsXNRyWKbYJ5IHo+NbFKkzdkKXBry4deWHadV3xj9oDwm849I4VXzUysvbeh2OT8sx1FjJey/wBl2YL9vTAho17FGLs6Ayj8hpP3eL3bVbw923YfOso/Vy/mX5MXP1OauhljiLQXOiALnBo1zR7SdQUumlbFKj3rcnAraiCSeNY40tVf4vX2vMTKWSIcCtJU2ln8ojUz6A/zOvo2LdU1r5bkuTnWR6WhZDet7udRLFCJwQBAEAQBAEAQBAcq7tvjqr+x/p4kBBkAQE43E/HVH9r/AE8qA6rQBAEAQBAcS4lEIJpWs2Ne4D0OIQGMgCAlu5PIY8Xoi3lbfe1wP5FAdbIAgCAICC5w3P4sS0psJ0YpdZc06mP47+Q7nGrjHCostMjr26y+yflt8FjJu03HxTihJcqsMdFSh1riCMaiCNTBsI1EdCkMarGo12tCqrJWS1D5GLaiqqov2VTWbpuvDZ78cXv41qqe6XnxJmRPrmb/ANqkByjnyXBbR4heWDYNd3sH7JPhDmPoPAokVQrLlvQ6LKGRo6i18fZf7Lt4lt4ZiUWKxiXD3h7Dwjg5iNrTzHWrBrkclqHHTwSQPVkiWKZayNIQBAEAQBAEAQHKu7b46q/sf6eJAQZAEBONxPx1R/a/08qA6rQBAEAQHxNKIGudKbNaCSTwAC5QHEUshlcXP2kkn0lAfCAICa7jNKarGKQNGppe88wbE86/TYelAdXIAgCA1+NYzDgkfdMReGjgG0uPE0cJ/wBlbIoXyu6LUNUszIm9J6lQ5szpNj5LI7xw+QDrd9YeHo2dO1XlNRsivW9edRQVVc+a5Lk51ls5U+RUv1EX6GqlqO9dtUvqfum7ENZumeLZ+mL38ahVPdLz4l3kT65m/wDapSCqzvDPwXGZ8Dk7phr9E/OB1teOJzeEfnxFZse5i2tI9TSxVLOhKlvymwuDKedYMwWY/wDup+TcfC54z84c23m4VYxTtfd4nF5QyTLS9pO0zHDbh8EoW8qggCAIAgCAIDlTdrcHY1WaPHEPup4gfzQEHQBATjcT8dUf2v8ATyoDqtAEAQBAVZu6Z1Zg9K6io3Az1DdF4B/5cR8InncO9A4i48AuBzegCAIC7v8Ahwy+S6orphqA7hHzkkOkPoswelyAvVAEBD8257iwW8dDaWbZb5rD+2RtPMPTZTqaidL2nXJ8kCqr2Rdlt6/G0qTFMSlxWQyYg8vceE8A4mjYBzBXccbY29FqFDLK+V3ScpirM1HQGVPkVL9RF+hq5mo7121TrKfum7ENZumeLZ+mL38ahVPdLz4l3kT65m/9qlIKrO8CAA6JBbqI1gjUQeY8BQ813Fh5R3RnU9oswkubsEw1uH1gHhDnGvjB2qZFVWXP9TnMoZCR9slNcvl8N2GzVs1FoU87alofTuDmuFw5pBBHMRtU5FRUtQ5R7HMcrXJYqHovTEIAgIDnHdXo8p1Dqarjnkka1pd3NrNEaQuBdzwSbEHULa9u1ARLEv8AiAjDT8F0by7gMsgaBzkNBv0XHSgKSxbEZMXmknrjeSV5e485PAOADYOZAYiAIDf5Ex9uV6+CrmYXtjLrtaQCQ6N7NRPCNK/oQFy7/tH5rUffH1kA3/aPzWo++PrIAd32j4KWf74+sgI3mPd4qaxpZgMDYL6u6Pd3R3S1tg1p6dJAVLWVclc90lY9z3vN3PcSS48ZJ2oDxQBAbXLGATZmqY6bDW3c86zwMb85zuJoGv7gNZAQHXmXcFiy9TRU1AO8iaGgm13Ha5zv2i4knnKAy66sjoGGSteGMbtc42/+nmWTGOetjUtUxe9rE6TlsQqrNu6DJiN4sGvHFsL9j39HkN/Po2K5pqBrO1JevsUdVlFz+zHcmJBVYlWfqAIDoDKnyKl+oi/Q1czUd67ap1lP3TdiGs3TPFs/TF7+NQqnul58S7yJ9czf+1SkFVneBAEAQG7yzmioy47/AAp0oybuicTonnHkO5x6QVtimdGt2ogV2Toatvbud4Kmv+05uLjy3manzEy9E6zx4UbtTm+jhHONSsY5WyJccXW5PmpHWPS7wXwXnA3K2kEIDlrdz8c1H0YvcsQEBQBAEAQBAEAQBAEAQBAbbLWXKnM8whwaMvdq0jsawcb3bGj/AGLnUgOn9zrIsOSYNGKz5327rLbb+y3iYPz2nmAzs0Ztgy620p05SO9iadfS4/MH+wCpNPSvmW65MSLU1bIEv14FP5gzBPj79KvdqHgsGpregcfOdavYYGQpY05+epfMtrvQ1S3EcIAgCA6Ayp8ipfqIv0NXM1Heu2qdZT903YhrN0zxbP0xe/jUKp7pefEu8ifXM3/tUpBVZ3gQBAEAQHrS1D6R7X0rix7TcOabEL1FVFtQwexsjVa9LUXwLRyjuisrNGLHrMfsEuxjvpeQ78ujYp0VUi3POUyhkJ0dslPemHimzH526ywQb7FMOcKH3V9zfEsexKWowiFskb2x2PdI2kFrGtIIc4HaOBAQ/egxnzUeug7RAN6DGfNR66DtEA3oMZ81HroO0QDegxnzUeug7RAN6DGfNR66DtEA3oMZ81HroO0QDegxnzUeug7RAN6DGfNR66DtEB+s3HsZcddMBzmaH/J6A2dFuGYpPb+0Op4xw6UjifQGsN/vQE0y/uDU1MQ7HZ3zfsRjuTegm5cR0FqAtHDMMp8Bi7nh0bIYmi5DQGjnLjwnjJREtuQKtmsgubd0a14svdBmI92OHpPoHCrWmyf/AOpfTiVFVlKzsxevArWWR0xLpiXOJuSSSSeMk7SrZEREsQpVVVW1T5Xp4EAQBAEB0BlT5FS/URfoauZqO9dtU6yn7puxDWbpni2fpi9/GoVT3S8+Jd5E+uZv/apSCqzvAgCAIAgCAICVZSzxNgFo6i8sGzQJ75g/6ZPB+ydXFZb4qhzLlvQqMoZIiqrXt7L8fBdvHXtLfwfF4cajEmHPD28PG08ThtaelWLHtelrTjKimlp39CVLF+dhnLM0BAEAQBAEAQBAEAQGsx7HoMBZp4g61/BYNbnfRH+exboYHyrY1DTNOyFtrlKfzTm+fMJLX95DfVE07ed5+cfy5uFXlPSMhv1riUFTWvmu1JgR1SiEEAQBAEAQBAdAZU+RUv1EX6GrmajvXbVOsp+6bsQ1m6Z4tn6YvfxqFU90vPiXeRPrmb/2qUgqs7wIAgCAIAgCAIDMwnFJsHkEmHPLHcPE4cTm7HD/AGFkx7mLahoqKeKoZ0JEtT42Fu5Rz1Djto6u0U/kk96/6B4+Y6+narGGoR9y3KcblDI8lNa9naZj4pt46thLlIKcIAgCAIAgCAICEZtz/Hhd4sJtLLsLtrGdJ+c7mHpPArCmoXSdp9ye6ldVZQbH2WXr8FU19dJiLzJXPL3na538hwAcw1K6YxrE6LUsQopJHSO6TltUx1kawgCAIAgCAIAgOgMqfIqX6iL9DVzNR3rtqnWU/dN2IazdM8Wz9MXv41Cqe6XnxLvIn1zN/wC1SkFVneBAEAQBAEAQBAEAQE9yjuiPobRY6TJHsEu17PpeWPa6VLiqlbc/Uc9lDIbJbX09zsPBdmHxsLUpKplaxslI4PY4XDmm4KnoqKlqHJSRvjcrHpYqHsvTAIAgCAxcRxCLDIzJXvDGDhP8gNpPMFmyNz3dFqWqYSSNjb0nLYhU+bc+y4vePDbxQ7Cdj3/SI8Ecw9J4FdU1C2PtPvX2QoqrKDpOyy5PdSFqeVp+oAgCAIAgCAIAgCA6Ayp8ipfqIv0NXM1Heu2qdZT903YhrN0zxbP0xe/jUKp7pefEu8ifXM3/ALVKQVWd4EAQBAEAQBAEAQBAEBt8u5jqMvP0qB3ek99G7wXejgdzjX0jUtkcro1uIdZQQ1bbJEv8F8U5wLiyxmunzG3/AA50ZALuicRpDnHlN5x6bbFZRTNk1aziq7Js1Ivavb4Kmr+l5vN8tpXhARrNecoMvgtH95NwRtOznefmj8/5qXT0j5r9SY8CHU1jIbta4cSoMcxufHZO6Yi65+a0amtHE1vB/PjV5FCyJLGoUE075nWvU1y2mgIAgCAIAgCAIAgCAIDoDKnyKl+oi/Q1czUd67ap1lP3TdiGDuh076vD52UrHPcTHZrGlxNpoybAazqBPoUOoRVjVELnI8jWVjHPWxL71uTUpTnwBWea1PqJeqq3q34L6Ha57Tfit/UnEfAFZ5rU+ol6qdW/BfQZ7Tfit/UnEfAFZ5rU+ol6qdW/BfQZ7Tfit/UnEfAFZ5rU+ol6qdW/BfQZ7Tfit/UnEfAFZ5rU+ol6qdW/BfQZ7Tfit/UnEfAFZ5rU+ol6qdW/BfQZ7Tfit/UnEfAFZ5rU+ol6qdW/BfQZ7Tfit/UnEfAFZ5rU+ol6qdW/BfQZ7Tfit/UnEfAFZ5rU+ol6qdW/BfQZ7Tfit/UnEfAFZ5rU+ol6qdW/BfQZ7Tfit/UnEfAFZ5rU+ol6qdW/BfQZ7Tfit/UnEfAFZ5rU+ol6qdW/BfQZ7Tfit/UnE+4cGrqdwfBTVTXNNw5sMwIPMQ3UiMel6Ipi6qpHIrXSNVF+6cSzcoZnq5rRZhpahrtgmFPKAfrAG96ecauOynQyvW56LtsOWyjk+nbbJTSNVPL0kt3X37Ne0x825lrZbxZfpqkDYZjBICfqwW970nXxW2q8pqeJO1K5Nlqe5x9VUzL2YmrtsX2K7dgNa8kvpqgkm5JhlJJ5zoq0SeJP/SeqFQtPOq2q1fRT8+L9Z5rUepk6q96+LzJ6oeZtN5F9B8X6zzWo9TJ1U6+LzJ6oM2m8i+g+L9Z5rUepk6qdfF5k9UGbTeRfQfF+s81qPUydVOvi8yeqDNpvIvoPi/Wea1HqZOqnXxeZPVBm03kX0HxfrPNaj1MnVTr4vMnqgzabyL6D4v1nmtR6mTqp18XmT1QZtN5F9B8X6zzWo9TJ1U6+LzJ6oM2m8i+g+L9Z5rUepk6qdfF5k9UGbTeRfQfF+s81qPUydVOvi8yeqDNpvIvoPi/Wea1HqZOqnXxeZPVBm03kX0HxfrPNaj1MnVTr4vMnqgzabyL6F4ZZjdDR0zZgWuEMYLXAgghguCDsK52dUWVypip00CKkTUXBD7x7FW4JA+edpc1mjcNtc6Tmt1X5ykMSyvRieImlSJivXwIjvp03Izex1lN0ZJihA0rFgo306bkZvY6yaMkxQaViwUb6dNyM3sdZNGSYoNKxYKN9Om5Gb2OsmjJMUGlYsFG+nTcjN7HWTRkmKDSsWCjfTpuRm9jrJoyTFBpWLBRvp03Izex1k0ZJig0rFgo306bkZvY6yaMkxQaViwUb6dNyM3sdZNGSYoNKxYKN9Om5Gb2OsmjJMUGlYsFG+nTcjN7HWTRkmKDSsWCjfTpuRm9jrJoyTFBpWLBRvp03Izex1k0ZJig0rFgo306bkZvY6yaMkxQaViwUb6dNyM3sdZNGSYoNKxYKN9Om5Gb2OsmjJMUGlYsFG+nTcjN7HWTRkmKDSsWCjfTpuRm9jrJoyTFBpWLBRvp03Izex1k0ZJig0rFgo306bkZvY6yaMkxQaViwUb6dNyM3sdZNGSYoNKxYKN9Om5Gb2OsmjJMUGlYsFG+nTcjN7HWTRkmKDSsWCjfTpuRm9jrJoyTFBpWLBRvp03Izex1k0ZJig0rFgo306bkZvY6yaMkxQaViwUb6dNyM3sdZNGSYoNKxYKN9Om5Gb2OsmjJMUGlYsFJrhtYMQijljBAkY14B2gOAOvn1qA9nQcrV8CyY9HtRyeJot0nxdP8AZ++jUih79u/4Ui1/07ufFCv8j5UhzFHK+skezubgO80dliTe4Ks6uqdC5Eamsq6KjZM1XOXUZzsjU2JQvkyzUmVzPmuA16r22AtJ4Li38xqStkY9GytstNi0ET2K6F1th8Zcyph+MsiH9qf3ZzNJ0bS3UbXI1t4F7PVTxqvZuxEFHTyInavwPrFMpYfRuEUVU8zd1iZ3Mlt+/kYD83aGuJ9CR1U7k6StusW/Ygko6dq9FHX2pdtVDNq8iYfRyshqaqRskltBp0NdzYa9C20WWttbO5quRqWIbHUFO1yNVy2qRDNuX3Zcn7k52m0tDmOta4JI1jgIIP5HhU6mnSZnSK+qp1gf0fA+8r4dR1/dPhycw6OjoWI76+lpbQdlh968qJJWWdW209pYoX29Y6zAluIZEw7DA11fVSMD/BLizX0d4oTK6d62Nailg+gp2Ja5yoYmHZMopqU1VbUSNjD3jSGjbRErmNPgk6wG/es31kySdW1qW/1aa2UUCx9Y5y2f3YhrGYBRVlbT0+FTvkjkDtN2q7SGuIA70DgHAtvXytic97bFQ05tA6ZrGOtRdZvviDQPmdTx1Undg2+gdHZYG/gi+og6io+fTdHp9FLCVo+DpdBHLaabL+S21tZUUuIvcDCL6Udu+uRY6wdrSCt81YrYmyNTWRoKFHSujeuo2keQqPERK3BapzpYjYhwFg7XqcNEGxIIuOI7VpWulZYsjblN+j4XoqRuvQhOC4acSqYoDcF7w13GBfvj0gAn0KwlkRkavKyGJXyowlec8jR4FT92oZHvs8Bwfo2ANxfUBr0tEelQ6WtdK/ouQn1dA2KPptU1+Tcpsxxks+IyGOGK4Jba5s3SdrNw0AEcB2rZVVSxKjGpaqmmkpGytV71sRDPxXJ9LNRvq8uTPe1lyRINob4Vu9aWkbdYWuOrkSVI5W2Wm6SiiWJZInW2ChyfSUdLHU5mnfGJNEtbGNmkLtB71xJ0deoakfVyOkWOJttgZRRNiSSZ1lp94pkOOkqaZkMrnQVDi3S73SaQ0u22sQRzcBXkdc50blVL0PZMntbI1EXsqemK5SwzCnGOtq5GvAvokDh2bGLGOqqJEtaxLOfuZSUdNGtjnqi8/Y9Msbn8GMUsU88srXPBJDdCws4jVdvMvJ698cisREuPafJ0ckaPVVvI7gGWvhKufSzuIbGZA9zbXswkC1xbW7R+9S5qnoQpInjZ7kOCl6c6xrqS32JFie5/BRz0sTJZSJnva4nQuNGMuFu94wokde9zHOsS4mSZOja9rUVbzxxfKuGYWXx1NXI2Rrb6BA4RcbGcOpZR1VQ9EVGJZz9zGSjpo1sc9befse1HueRVlGyeGSTur4BIG97o6RZcDwb2vq2rx1e5sqsVEsRbDJuTWOiRyKtqpaajL+VocSoZKqqke0seRYaNrAMNzcX+cVumqXsmSNqayPT0jJIVkcuo3uHZEw7FA44fVSPDLaWiWar3tfvOYqO+tnZ/01EJTKCnf/y5VIpmjDaKgEZwOoMxcXaVyO9ta2xo23P3KZTySvVesbYQKqKFiJ1brS4cqfIqX6iL9DVR1Heu2qdBT903Yhrt0nxdP9n76NbaHv27/hTTX/Tu58UI7uT/ACer6R+gqVlHvGkXJfdOPDcZPfVX0Yv5yLLKmpu/+DDJOt+7+TVbnQ0cTs3ZaX/Nbq36f0NNB9Su8+cd8d//AKYP/GvYfpNy/wAnk31u9P4JvmqkojVwT4zUdzdEGubHq77ReSCdV/C4uJV9O+bqnMY21FLKoZD1rXyOsVCAboOPR49Uh1DcxsZohxBGkbkkgHWBrA18SsqKB0TLHa1KmvqGzSJ0dSEXKmEJCzN1j5PSdJ/Q1VGTv+3l1lTu2mZgLYH4G0YwXNh77SLb3H+INrWB+dbgWE3Tzz/56/6M4EjWiTrNX9key+ykZi1MMvue6PRdcvvfS7nLfaBqtoqVMsq0zut1/wCEWBIkqm9Ut3+k5ZQUvwk+Zkt6oR/8kkAAaAF/BudXTt2Ku6cnUI2zs26yzSOPr1db2rNRpMlyyzYpXOxBoZJo62g3As5obY8Pega1IqkalOxGrcRqRXLUydNLzaYHSQ0BrZMuPE87nkvY94bou0nnR8HUNIu27bbVple9/QbKljTfExjFe6JbXeJEdymiNXVyTTa+5sOs+W8kfyD1Nyi/oxIxPH+OUK/JrFdK56+HyvKkoooJsboq2KvjexzpJjGJGubcE6cdrjgd/JRHObFKxzV8Ets9FJzEdLC9rk8Vst9UIdkHNcWDB9PiwvDKb6VtLRJAadJvzmkAbOLZr1TqyldIqPZrQrqGrbEisfqU2WaMq/2WmdUZZneacgudEJCW6J1EtINnAcIOuwOvVZaqeq6UiMmb2sTfU0vRjV8Luzhbce2Xsw0eYaZlDmKzXNDWscTYHRFmkO+Y+2rXqPpssZoJYZFliMoKiKeNIpdZ+jAJ8DxGjEsz5YHPIYXuJ0SGO1EXsDbYRzp17JYH2JYviM3fFOy1yq09s/xYa6aQ4k+QVHcu9a0O0b6J0PmkbedY0az9FOgnZt/0yrW06uXpr2rDZZcrf7BhlI/g7oxp6Hzlh/J11qnZ06h6bfZDdTv6NOxdnup6mi+A6jEa1w1dxa5nSGEuHpc1v3rHp9ayOL7mXQ6qSSX7HriBvPhV+N/9OV4z/iXnxMn/APcXPgR7P8WGmWc1r5BVdz71oDtHS0O8+ba2y+tSaNZ+i3op2bf9IdclP0nK5e1Z/hv8OxH4OpcL0jZsnconf90DtH2w1Rnx9OSX7Wr7ktknQji+9iexi1uG/BVBiTGizTJI9v0Xsjdq5gSR6Fm2TpzRrs9rTW6Pq4ZU2+6Iarch/wCXV/8AZ/J635S/6YR8l/8ADys2q2KZToHKnyKl+oi/Q1czUd67ap1dP3TdiGu3SfF0/wBn76NbaHv27/hTTX/Tu58UIZuc49S4RFOzFZNAvcLd691xokHY0qfXQSSOarEtsK/J9RFGxyPWy0zKHHsNynDKMAkkmlk8trhrAOjclrQGi5OrXr+7W+CoqHp1iWInP3NjKimp2L1S2qvP2IxkPE4sKrGy4i/RYGvBdZx1kcQBKmVkbpIui1LyFQytjl6T1uPvFsTiqMU/tEL7xd3ifp2d4LdC5ta+qx4F5HG5KboKl9i/yeyysWq6aLdahk7pGMQY1PG/DH6bWxaJOi5tjpOPzgOAhY0MT42Kj0svMsoTMleisW24iSmlefhQ9J1uhY/TYxDTtw6TTcwnSGi8W70DhAvsVdRQSRvcrkstLSvqI5WNRi22GZgeM0EuGNo8XnMZOlpBrHkj++LxY6BHF96wmhmSo61jbf8ALMTOGaBaZIpHWf7bgaygkw7BK6mlwyd74m6Zkc9ru9Og4NsBGCb34itr0nlhc17bFus5tNUa08UzXMdal9vNhluzFTfDIqhJ/c6NtPRfyJb4NtLwtWxYZvJmvV2X/wBma1Med9Zbd/RmYVmakpsTq55ZbRSMYGO0H6yGsuLaNxrB2ha5KaV1OxiJehsjqoW1D3qty2GHkvMVNhlXWSVsmiyVxLHaLzf+8edgBI1EbQtlVTyPjYjUvQ10lTEyV6uW5dR94DmOmwOkq/7NKP7RJJI5gDH9EZuW6PG7Xx+hYy08ksjLU7KWW/zwMoqmKKN9ju0qrZ/Ayfn6RszhmWe8RYbHuY1OuLeAy+sXXtTQt6P/AMm384nlLlB3SXrnXc4HvgePUEbaykq32hlkkMcga7wZABbwbtLecWWMsEyqyRqXoiWpsM4aiCx8bluVVsXafNZjdDgNBLSYNK6d0ocLkGw0xYm9gAAOAX19N0bDNLMkkiWWfwePnghgWONbbf5PSTFcOzNRwxYrMYJI9G9m7SG6JsdEgtO3j2LxIp4JVcxLUUy66nqIka91ioemKZxpJKiiZSvJhgfpPlc13BG5rQBbSdtNzbiXkdJIjHqqXr4bz2Sti6xjUW5PE8swy4Pj0xmqquRri0NsxjwNWzbESvYEqom9FGJzvMJ1pJndJz153GvqMfp34MymZJ/fjR7zRfqtNpeFa2zXtW1sD86V6pd/RrdUx5okaLf/AGbLOOc6fFKDudG+8smhpt0XDR2OdrIsdY0dR4VqpaN7Juk5LkNtVWxvg6LVvWw96zNdHJLh7mTaoS7uh0JO9vCWj5uvvtWpYNpZUbIlmvVqxNj6yFXRr0tWvXgYeYn4Pjcr55quUPLQLNY4DU2w2xE8HGtkCVUTUYjEs5+5pqFpJndNXrbz9jAzFj8FVh1HDRSXmiMRc0NeNEticDrIsbOtsK2wQPbO9zkuW35NdRUMdAxrFvSz4JDjmdKTEqGRgltNJDbQ0JNTiBcX0bbeeyixUcrJkWy5FJctdC+FUtvVDQbnGPU2DMqBiUmgX6Oj3r3XsHX8EG20KTXQSSOarEtsImT6iOJrketlpBgrErDoHKnyKl+oi/Q1czUd67ap1dP3TdiHnm/C341SSwUhaHv0LFxIHeyNcbkA8APAvaaVI5Ue7Uh5UxLLErE1qVxvY1vlwfjf2atdJRYLzvKfRc2Kc7hvY1vlwfjf2aaSiwXneNFzYpzuG9jW+XB+N/ZppKLBed40XNinO4b2Nb5cH439mmkosF53jRc2Kc7hvY1vlwfjf2aaSiwXneNFzYpzuG9jW+XB+N/ZppKLBed40XNinO4b2Nb5cH439mmkosF53jRc2Kc7hvY1vlwfjf2aaSiwXneNFzYpzuG9jW+XB+N/ZppKLBed40XNinO4b2Nb5cH439mmkosF53jRc2Kc7hvY1vlwfjf2aaSiwXneNFzYpzuG9jW+XB+N/ZppKLBed40XNinO4b2Nb5cH439mmkosF53jRc2Kc7hvY1vlwfjf2aaSiwXneNFzYpzuG9jW+XB+N/ZppKLBed40XNinO4b2Nb5cH439mmkosF53jRc2Kc7hvY1vlwfjf2aaSiwXneNFzYpzuG9jW+XB+N/ZppKLBed40XNinO4b2Nb5cH439mmkosF53jRc2Kc7hvY1vlwfjf2aaSiwXneNFzYpzuG9jW+XB+N/ZppKLBed40XNinO4b2Nb5cH439mmkosF53jRc2Kc7hvY1vlwfjf2aaSiwXneNFzYpzuG9jW+XB+N/ZppKLBed40XNinO4b2Nb5cH439mmkosF53jRc2Kc7hvY1vlwfjf2aaSiwXneNFzYpzuG9jW+XB+N/ZppKLBed40XNinO4b2Nb5cH439mmkosF53jRc2Kc7i0sDpHUFPDFPbSjiYw21i7WgG2rZqVPK9Hvc5PFS7iarGI1fBDOWs2BAEAQBAEAQBAEAQBAEAQBAEAQBAEAQBAEAQBAEAQBAEAQBAE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060" name="Picture 12" descr="http://www.bouygues-construction.com/fichiers/fckeditor/Image/Groupe/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1700808"/>
            <a:ext cx="713680" cy="631286"/>
          </a:xfrm>
          <a:prstGeom prst="rect">
            <a:avLst/>
          </a:prstGeom>
          <a:noFill/>
        </p:spPr>
      </p:pic>
      <p:sp>
        <p:nvSpPr>
          <p:cNvPr id="23" name="ZoneTexte 22"/>
          <p:cNvSpPr txBox="1"/>
          <p:nvPr/>
        </p:nvSpPr>
        <p:spPr>
          <a:xfrm>
            <a:off x="1979712" y="2420888"/>
            <a:ext cx="30963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500" dirty="0" smtClean="0"/>
              <a:t>05/2007</a:t>
            </a:r>
          </a:p>
          <a:p>
            <a:r>
              <a:rPr lang="fr-FR" sz="1500" dirty="0" smtClean="0"/>
              <a:t>02/2008 - Assistante RH</a:t>
            </a:r>
            <a:endParaRPr lang="fr-FR" sz="1500" dirty="0"/>
          </a:p>
        </p:txBody>
      </p:sp>
      <p:pic>
        <p:nvPicPr>
          <p:cNvPr id="2062" name="Picture 14" descr="http://upload.wikimedia.org/wikipedia/fr/b/b1/RDTHV_200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21965">
            <a:off x="4117731" y="2338753"/>
            <a:ext cx="987202" cy="487760"/>
          </a:xfrm>
          <a:prstGeom prst="rect">
            <a:avLst/>
          </a:prstGeom>
          <a:noFill/>
        </p:spPr>
      </p:pic>
      <p:sp>
        <p:nvSpPr>
          <p:cNvPr id="10" name="Organigramme : Document 9"/>
          <p:cNvSpPr/>
          <p:nvPr/>
        </p:nvSpPr>
        <p:spPr>
          <a:xfrm>
            <a:off x="2555776" y="2996952"/>
            <a:ext cx="3240000" cy="252000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64" name="Picture 16" descr="https://www.lcrwestport.com/images/bio/Raynau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20072" y="3068960"/>
            <a:ext cx="504056" cy="393726"/>
          </a:xfrm>
          <a:prstGeom prst="rect">
            <a:avLst/>
          </a:prstGeom>
          <a:noFill/>
        </p:spPr>
      </p:pic>
      <p:sp>
        <p:nvSpPr>
          <p:cNvPr id="26" name="ZoneTexte 25"/>
          <p:cNvSpPr txBox="1"/>
          <p:nvPr/>
        </p:nvSpPr>
        <p:spPr>
          <a:xfrm>
            <a:off x="2627784" y="3068960"/>
            <a:ext cx="26642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500" dirty="0" smtClean="0"/>
              <a:t>03 à 06/2008 – Gestionnaire Paie et Social</a:t>
            </a:r>
            <a:endParaRPr lang="fr-FR" sz="1500" dirty="0"/>
          </a:p>
        </p:txBody>
      </p:sp>
      <p:sp>
        <p:nvSpPr>
          <p:cNvPr id="12" name="Organigramme : Document 11"/>
          <p:cNvSpPr/>
          <p:nvPr/>
        </p:nvSpPr>
        <p:spPr>
          <a:xfrm>
            <a:off x="3203848" y="3645024"/>
            <a:ext cx="3240000" cy="252000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ZoneTexte 26"/>
          <p:cNvSpPr txBox="1"/>
          <p:nvPr/>
        </p:nvSpPr>
        <p:spPr>
          <a:xfrm>
            <a:off x="3275856" y="3717032"/>
            <a:ext cx="17281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500" dirty="0" smtClean="0"/>
              <a:t>03 à 10/2010 - Gestionnaire RH</a:t>
            </a:r>
            <a:endParaRPr lang="fr-FR" sz="1500" dirty="0"/>
          </a:p>
        </p:txBody>
      </p:sp>
      <p:pic>
        <p:nvPicPr>
          <p:cNvPr id="2066" name="Picture 18" descr="http://www.testntrust.fr/images/itemimages/avis/780000/776888/14149515276958916_la-banque-postale--centre-financier----toulouse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8144" y="3717032"/>
            <a:ext cx="504056" cy="504056"/>
          </a:xfrm>
          <a:prstGeom prst="rect">
            <a:avLst/>
          </a:prstGeom>
          <a:noFill/>
        </p:spPr>
      </p:pic>
      <p:sp>
        <p:nvSpPr>
          <p:cNvPr id="8" name="Organigramme : Document 7"/>
          <p:cNvSpPr/>
          <p:nvPr/>
        </p:nvSpPr>
        <p:spPr>
          <a:xfrm>
            <a:off x="3779912" y="4338000"/>
            <a:ext cx="3240000" cy="252000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/>
          <p:cNvSpPr txBox="1"/>
          <p:nvPr/>
        </p:nvSpPr>
        <p:spPr>
          <a:xfrm>
            <a:off x="3851920" y="4437112"/>
            <a:ext cx="30963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500" dirty="0" smtClean="0"/>
              <a:t>04/2011</a:t>
            </a:r>
          </a:p>
          <a:p>
            <a:r>
              <a:rPr lang="fr-FR" sz="1500" dirty="0" smtClean="0"/>
              <a:t>07/2013 – Assistante RH</a:t>
            </a:r>
            <a:endParaRPr lang="fr-FR" sz="1500" dirty="0"/>
          </a:p>
        </p:txBody>
      </p:sp>
      <p:pic>
        <p:nvPicPr>
          <p:cNvPr id="2068" name="Picture 20" descr="Villemonteil SA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79912" y="5157192"/>
            <a:ext cx="3148543" cy="657661"/>
          </a:xfrm>
          <a:prstGeom prst="rect">
            <a:avLst/>
          </a:prstGeom>
          <a:noFill/>
        </p:spPr>
      </p:pic>
      <p:sp useBgFill="1">
        <p:nvSpPr>
          <p:cNvPr id="32" name="Plaque 31"/>
          <p:cNvSpPr/>
          <p:nvPr/>
        </p:nvSpPr>
        <p:spPr>
          <a:xfrm>
            <a:off x="5724128" y="188640"/>
            <a:ext cx="3240360" cy="2304256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ZoneTexte 32"/>
          <p:cNvSpPr txBox="1"/>
          <p:nvPr/>
        </p:nvSpPr>
        <p:spPr>
          <a:xfrm>
            <a:off x="6228184" y="692696"/>
            <a:ext cx="223224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 Parcours Professionnel</a:t>
            </a:r>
            <a:endParaRPr lang="fr-FR" sz="2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99" name="Picture 43" descr="http://www.lyc-eiffel-ermont.ac-versailles.fr/images/stories/bijou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907578">
            <a:off x="7263472" y="912018"/>
            <a:ext cx="1589141" cy="1152128"/>
          </a:xfrm>
          <a:prstGeom prst="rect">
            <a:avLst/>
          </a:prstGeom>
          <a:noFill/>
        </p:spPr>
      </p:pic>
      <p:pic>
        <p:nvPicPr>
          <p:cNvPr id="19493" name="Picture 37" descr="http://instrumentmusiqueoccasion.fr/wp-content/uploads/2013/02/Les-bienfaits-de-tous-les-instruments-de-musique-sur-l%E2%80%99Homme-%E2%80%93-La-motricit%C3%A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24639">
            <a:off x="7156794" y="3255033"/>
            <a:ext cx="1728192" cy="1055769"/>
          </a:xfrm>
          <a:prstGeom prst="rect">
            <a:avLst/>
          </a:prstGeom>
          <a:noFill/>
        </p:spPr>
      </p:pic>
      <p:pic>
        <p:nvPicPr>
          <p:cNvPr id="19491" name="Picture 35" descr="http://blogs.furman.edu/frenchlanguagehouse/files/2009/09/bobine-fil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95540">
            <a:off x="7091979" y="4205068"/>
            <a:ext cx="1282564" cy="1025637"/>
          </a:xfrm>
          <a:prstGeom prst="rect">
            <a:avLst/>
          </a:prstGeom>
          <a:noFill/>
        </p:spPr>
      </p:pic>
      <p:pic>
        <p:nvPicPr>
          <p:cNvPr id="19467" name="Picture 11" descr="http://blog.framboize.net/files/2011/05/curiosit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5373216"/>
            <a:ext cx="938875" cy="1340768"/>
          </a:xfrm>
          <a:prstGeom prst="rect">
            <a:avLst/>
          </a:prstGeom>
          <a:noFill/>
        </p:spPr>
      </p:pic>
      <p:sp>
        <p:nvSpPr>
          <p:cNvPr id="2" name="Titre 12"/>
          <p:cNvSpPr txBox="1">
            <a:spLocks/>
          </p:cNvSpPr>
          <p:nvPr/>
        </p:nvSpPr>
        <p:spPr>
          <a:xfrm>
            <a:off x="467544" y="116632"/>
            <a:ext cx="8229600" cy="504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84632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Ma personnalité en images</a:t>
            </a:r>
            <a:endParaRPr kumimoji="0" lang="fr-FR" sz="2700" b="1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accent1">
                  <a:tint val="83000"/>
                  <a:satMod val="150000"/>
                </a:schemeClr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9465" name="Picture 9" descr="http://services.indre.fr/sites/default/files/imagecache/algol_new_actu/innovation_web_720x39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85434">
            <a:off x="374140" y="4505636"/>
            <a:ext cx="1754577" cy="959769"/>
          </a:xfrm>
          <a:prstGeom prst="rect">
            <a:avLst/>
          </a:prstGeom>
          <a:noFill/>
        </p:spPr>
      </p:pic>
      <p:pic>
        <p:nvPicPr>
          <p:cNvPr id="19463" name="Picture 7" descr="http://www.samael.org/idiomas/frances/paginas/2_compendio_doctrinario/4-parametros_educacionales/img/ambicion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571243">
            <a:off x="261975" y="3217424"/>
            <a:ext cx="1692143" cy="1303041"/>
          </a:xfrm>
          <a:prstGeom prst="rect">
            <a:avLst/>
          </a:prstGeom>
          <a:noFill/>
        </p:spPr>
      </p:pic>
      <p:pic>
        <p:nvPicPr>
          <p:cNvPr id="19461" name="Picture 5" descr="http://www.islamweb.net/ShowPic.php?id=18307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115301">
            <a:off x="539552" y="1988840"/>
            <a:ext cx="1224136" cy="1154845"/>
          </a:xfrm>
          <a:prstGeom prst="rect">
            <a:avLst/>
          </a:prstGeom>
          <a:noFill/>
        </p:spPr>
      </p:pic>
      <p:pic>
        <p:nvPicPr>
          <p:cNvPr id="19459" name="Picture 3" descr="C:\Users\julien\Desktop\tolerance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3528" y="1484784"/>
            <a:ext cx="949514" cy="673049"/>
          </a:xfrm>
          <a:prstGeom prst="rect">
            <a:avLst/>
          </a:prstGeom>
          <a:noFill/>
        </p:spPr>
      </p:pic>
      <p:sp>
        <p:nvSpPr>
          <p:cNvPr id="9" name="ZoneTexte 8"/>
          <p:cNvSpPr txBox="1"/>
          <p:nvPr/>
        </p:nvSpPr>
        <p:spPr>
          <a:xfrm>
            <a:off x="323528" y="98072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Mes Valeurs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2627784" y="638132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Mes Qualités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4283968" y="98072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Mes Motivations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6300192" y="6381328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Mes Centres d’Intérêts</a:t>
            </a:r>
            <a:endParaRPr lang="fr-FR" dirty="0"/>
          </a:p>
        </p:txBody>
      </p:sp>
      <p:pic>
        <p:nvPicPr>
          <p:cNvPr id="19469" name="Picture 13" descr="http://cluster015.ovh.net/%7Esophroan/wp-content/uploads/2012/06/DynamismeAccueil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774175">
            <a:off x="2544113" y="5589250"/>
            <a:ext cx="1368602" cy="695250"/>
          </a:xfrm>
          <a:prstGeom prst="rect">
            <a:avLst/>
          </a:prstGeom>
          <a:noFill/>
        </p:spPr>
      </p:pic>
      <p:pic>
        <p:nvPicPr>
          <p:cNvPr id="19471" name="Picture 15" descr="http://www.conseilsdemilie.com/wp-content/uploads/2010/08/organiser_evenement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20383694">
            <a:off x="2659194" y="4748224"/>
            <a:ext cx="1106644" cy="794818"/>
          </a:xfrm>
          <a:prstGeom prst="rect">
            <a:avLst/>
          </a:prstGeom>
          <a:noFill/>
        </p:spPr>
      </p:pic>
      <p:pic>
        <p:nvPicPr>
          <p:cNvPr id="19473" name="Picture 17" descr="http://www.bitmorecomplicated.com/wp-content/uploads/2010/11/discretion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699792" y="3933056"/>
            <a:ext cx="1168032" cy="622202"/>
          </a:xfrm>
          <a:prstGeom prst="rect">
            <a:avLst/>
          </a:prstGeom>
          <a:noFill/>
        </p:spPr>
      </p:pic>
      <p:pic>
        <p:nvPicPr>
          <p:cNvPr id="19475" name="Picture 19" descr="http://jmgi.fr/aaa_Personnel/Documents_Administration/AAA_Images_Diverses/Reactivite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771800" y="2924944"/>
            <a:ext cx="1393499" cy="1030694"/>
          </a:xfrm>
          <a:prstGeom prst="rect">
            <a:avLst/>
          </a:prstGeom>
          <a:noFill/>
        </p:spPr>
      </p:pic>
      <p:pic>
        <p:nvPicPr>
          <p:cNvPr id="19477" name="Picture 21" descr="http://www.formation-meltis.fr/wp-content/uploads/2010/12/pause-caf%C3%A9-bureau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20215109">
            <a:off x="2555776" y="1916832"/>
            <a:ext cx="1383829" cy="918211"/>
          </a:xfrm>
          <a:prstGeom prst="rect">
            <a:avLst/>
          </a:prstGeom>
          <a:noFill/>
        </p:spPr>
      </p:pic>
      <p:pic>
        <p:nvPicPr>
          <p:cNvPr id="19479" name="Picture 23" descr="http://www.sysdream.com/sites/all/themes/danland/images/slideshows/sysdream1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648917">
            <a:off x="4634157" y="1468792"/>
            <a:ext cx="1440160" cy="798839"/>
          </a:xfrm>
          <a:prstGeom prst="rect">
            <a:avLst/>
          </a:prstGeom>
          <a:noFill/>
        </p:spPr>
      </p:pic>
      <p:pic>
        <p:nvPicPr>
          <p:cNvPr id="19481" name="Picture 25" descr="http://www.contrepoints.org/wp-content/uploads/2012/06/euros-r%C3%A9mun%C3%A9ration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rot="20818873">
            <a:off x="4676844" y="2344404"/>
            <a:ext cx="1318866" cy="877046"/>
          </a:xfrm>
          <a:prstGeom prst="rect">
            <a:avLst/>
          </a:prstGeom>
          <a:noFill/>
        </p:spPr>
      </p:pic>
      <p:pic>
        <p:nvPicPr>
          <p:cNvPr id="19483" name="Picture 27" descr="http://www.contrepoints.org/wp-content/uploads/2012/07/libert%C3%A9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 rot="423868">
            <a:off x="4840782" y="3287209"/>
            <a:ext cx="1264965" cy="936021"/>
          </a:xfrm>
          <a:prstGeom prst="rect">
            <a:avLst/>
          </a:prstGeom>
          <a:noFill/>
        </p:spPr>
      </p:pic>
      <p:pic>
        <p:nvPicPr>
          <p:cNvPr id="19485" name="Picture 29" descr="http://www.votre-efficacite-personnelle.com/wp-content/uploads/2011/07/epanouissement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 rot="21070094">
            <a:off x="4784783" y="4188349"/>
            <a:ext cx="1527845" cy="1013770"/>
          </a:xfrm>
          <a:prstGeom prst="rect">
            <a:avLst/>
          </a:prstGeom>
          <a:noFill/>
        </p:spPr>
      </p:pic>
      <p:pic>
        <p:nvPicPr>
          <p:cNvPr id="19487" name="Picture 31" descr="http://thumbs.dreamstime.com/x/detailed-consideration-business-concept-10222388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 rot="643803">
            <a:off x="4668946" y="5206181"/>
            <a:ext cx="1410017" cy="1173839"/>
          </a:xfrm>
          <a:prstGeom prst="rect">
            <a:avLst/>
          </a:prstGeom>
          <a:noFill/>
        </p:spPr>
      </p:pic>
      <p:pic>
        <p:nvPicPr>
          <p:cNvPr id="19489" name="Picture 33" descr="http://ldh-gironde.org/wp-content/uploads/2013/01/internet2.jp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7092280" y="5256149"/>
            <a:ext cx="1512168" cy="1039050"/>
          </a:xfrm>
          <a:prstGeom prst="rect">
            <a:avLst/>
          </a:prstGeom>
          <a:noFill/>
        </p:spPr>
      </p:pic>
      <p:pic>
        <p:nvPicPr>
          <p:cNvPr id="19495" name="Picture 39" descr="http://s1.e-monsite.com/2010/06/23/05/resize_550_550/Fotolia_5319677_S.jp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 rot="767458">
            <a:off x="7501532" y="2219392"/>
            <a:ext cx="1547664" cy="1029901"/>
          </a:xfrm>
          <a:prstGeom prst="rect">
            <a:avLst/>
          </a:prstGeom>
          <a:noFill/>
        </p:spPr>
      </p:pic>
      <p:pic>
        <p:nvPicPr>
          <p:cNvPr id="19497" name="Picture 41" descr="http://ekladata.com/VyxMWzsdFp_9HF5LiS0jvQtA_Q8.gif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6732240" y="1988840"/>
            <a:ext cx="968520" cy="1368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2"/>
          <p:cNvSpPr txBox="1">
            <a:spLocks/>
          </p:cNvSpPr>
          <p:nvPr/>
        </p:nvSpPr>
        <p:spPr>
          <a:xfrm>
            <a:off x="467544" y="116632"/>
            <a:ext cx="8229600" cy="93610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84632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Ma personnalité en image</a:t>
            </a:r>
          </a:p>
          <a:p>
            <a:pPr marL="484632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700" b="1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interprétation</a:t>
            </a:r>
            <a:endParaRPr kumimoji="0" lang="fr-FR" sz="2700" b="1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accent1">
                  <a:tint val="83000"/>
                  <a:satMod val="150000"/>
                </a:schemeClr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755576" y="1772816"/>
            <a:ext cx="1944216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Mes Valeurs</a:t>
            </a:r>
          </a:p>
          <a:p>
            <a:endParaRPr lang="fr-FR" dirty="0" smtClean="0"/>
          </a:p>
          <a:p>
            <a:pPr>
              <a:buFont typeface="Wingdings" pitchFamily="2" charset="2"/>
              <a:buChar char="Ø"/>
            </a:pPr>
            <a:r>
              <a:rPr lang="fr-FR" sz="1400" dirty="0" smtClean="0"/>
              <a:t>Tolérance</a:t>
            </a:r>
            <a:endParaRPr lang="fr-FR" sz="1400" dirty="0" smtClean="0"/>
          </a:p>
          <a:p>
            <a:pPr>
              <a:buFont typeface="Wingdings" pitchFamily="2" charset="2"/>
              <a:buChar char="Ø"/>
            </a:pPr>
            <a:r>
              <a:rPr lang="fr-FR" sz="1400" dirty="0" smtClean="0"/>
              <a:t>Intégrité</a:t>
            </a:r>
            <a:endParaRPr lang="fr-FR" sz="1400" dirty="0" smtClean="0"/>
          </a:p>
          <a:p>
            <a:pPr>
              <a:buFont typeface="Wingdings" pitchFamily="2" charset="2"/>
              <a:buChar char="Ø"/>
            </a:pPr>
            <a:r>
              <a:rPr lang="fr-FR" sz="1400" dirty="0" smtClean="0"/>
              <a:t>Ambition</a:t>
            </a:r>
          </a:p>
          <a:p>
            <a:pPr>
              <a:buFont typeface="Wingdings" pitchFamily="2" charset="2"/>
              <a:buChar char="Ø"/>
            </a:pPr>
            <a:r>
              <a:rPr lang="fr-FR" sz="1400" dirty="0" smtClean="0"/>
              <a:t>Innovation</a:t>
            </a:r>
            <a:endParaRPr lang="fr-FR" sz="1400" dirty="0" smtClean="0"/>
          </a:p>
          <a:p>
            <a:pPr>
              <a:buFont typeface="Wingdings" pitchFamily="2" charset="2"/>
              <a:buChar char="Ø"/>
            </a:pPr>
            <a:r>
              <a:rPr lang="fr-FR" sz="1400" dirty="0" smtClean="0"/>
              <a:t>Curiosité</a:t>
            </a:r>
            <a:endParaRPr lang="fr-FR" sz="1400" dirty="0"/>
          </a:p>
        </p:txBody>
      </p:sp>
      <p:sp>
        <p:nvSpPr>
          <p:cNvPr id="4" name="ZoneTexte 3"/>
          <p:cNvSpPr txBox="1"/>
          <p:nvPr/>
        </p:nvSpPr>
        <p:spPr>
          <a:xfrm>
            <a:off x="1691680" y="4293096"/>
            <a:ext cx="22322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Mes Qualités</a:t>
            </a:r>
          </a:p>
          <a:p>
            <a:endParaRPr lang="fr-FR" sz="1400" dirty="0" smtClean="0"/>
          </a:p>
          <a:p>
            <a:pPr>
              <a:buFont typeface="Wingdings" pitchFamily="2" charset="2"/>
              <a:buChar char="Ø"/>
            </a:pPr>
            <a:r>
              <a:rPr lang="fr-FR" sz="1400" dirty="0" smtClean="0"/>
              <a:t>Dynamisme</a:t>
            </a:r>
          </a:p>
          <a:p>
            <a:pPr>
              <a:buFont typeface="Wingdings" pitchFamily="2" charset="2"/>
              <a:buChar char="Ø"/>
            </a:pPr>
            <a:r>
              <a:rPr lang="fr-FR" sz="1400" dirty="0" smtClean="0"/>
              <a:t>Organisation</a:t>
            </a:r>
          </a:p>
          <a:p>
            <a:pPr>
              <a:buFont typeface="Wingdings" pitchFamily="2" charset="2"/>
              <a:buChar char="Ø"/>
            </a:pPr>
            <a:r>
              <a:rPr lang="fr-FR" sz="1400" dirty="0" smtClean="0"/>
              <a:t>Discrétion</a:t>
            </a:r>
          </a:p>
          <a:p>
            <a:pPr>
              <a:buFont typeface="Wingdings" pitchFamily="2" charset="2"/>
              <a:buChar char="Ø"/>
            </a:pPr>
            <a:r>
              <a:rPr lang="fr-FR" sz="1400" dirty="0" smtClean="0"/>
              <a:t>Réactivité</a:t>
            </a:r>
          </a:p>
          <a:p>
            <a:pPr>
              <a:buFont typeface="Wingdings" pitchFamily="2" charset="2"/>
              <a:buChar char="Ø"/>
            </a:pPr>
            <a:r>
              <a:rPr lang="fr-FR" sz="1400" dirty="0" smtClean="0"/>
              <a:t>Aisance </a:t>
            </a:r>
            <a:r>
              <a:rPr lang="fr-FR" sz="1400" dirty="0" smtClean="0"/>
              <a:t>Relationnelle</a:t>
            </a:r>
          </a:p>
          <a:p>
            <a:endParaRPr lang="fr-FR" sz="1400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4211960" y="1772816"/>
            <a:ext cx="22322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Mes </a:t>
            </a:r>
            <a:r>
              <a:rPr lang="fr-FR" b="1" dirty="0" smtClean="0"/>
              <a:t>Motivations</a:t>
            </a:r>
            <a:endParaRPr lang="fr-FR" b="1" dirty="0" smtClean="0"/>
          </a:p>
          <a:p>
            <a:endParaRPr lang="fr-FR" sz="1400" dirty="0" smtClean="0"/>
          </a:p>
          <a:p>
            <a:pPr>
              <a:buFont typeface="Wingdings" pitchFamily="2" charset="2"/>
              <a:buChar char="Ø"/>
            </a:pPr>
            <a:r>
              <a:rPr lang="fr-FR" sz="1400" dirty="0" smtClean="0"/>
              <a:t>Sécurité de l’emploi</a:t>
            </a:r>
          </a:p>
          <a:p>
            <a:pPr>
              <a:buFont typeface="Wingdings" pitchFamily="2" charset="2"/>
              <a:buChar char="Ø"/>
            </a:pPr>
            <a:r>
              <a:rPr lang="fr-FR" sz="1400" dirty="0" smtClean="0"/>
              <a:t>Rémunération</a:t>
            </a:r>
          </a:p>
          <a:p>
            <a:pPr>
              <a:buFont typeface="Wingdings" pitchFamily="2" charset="2"/>
              <a:buChar char="Ø"/>
            </a:pPr>
            <a:r>
              <a:rPr lang="fr-FR" sz="1400" dirty="0" smtClean="0"/>
              <a:t>Liberté</a:t>
            </a:r>
          </a:p>
          <a:p>
            <a:pPr>
              <a:buFont typeface="Wingdings" pitchFamily="2" charset="2"/>
              <a:buChar char="Ø"/>
            </a:pPr>
            <a:r>
              <a:rPr lang="fr-FR" sz="1400" dirty="0" smtClean="0"/>
              <a:t>Epanouissement</a:t>
            </a:r>
            <a:endParaRPr lang="fr-FR" sz="1400" dirty="0" smtClean="0"/>
          </a:p>
          <a:p>
            <a:pPr>
              <a:buFont typeface="Wingdings" pitchFamily="2" charset="2"/>
              <a:buChar char="Ø"/>
            </a:pPr>
            <a:r>
              <a:rPr lang="fr-FR" sz="1400" dirty="0" smtClean="0"/>
              <a:t>Considération</a:t>
            </a:r>
            <a:endParaRPr lang="fr-FR" sz="1400" dirty="0" smtClean="0"/>
          </a:p>
          <a:p>
            <a:endParaRPr lang="fr-FR" sz="14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5220072" y="4293096"/>
            <a:ext cx="273630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Mes </a:t>
            </a:r>
            <a:r>
              <a:rPr lang="fr-FR" b="1" dirty="0" smtClean="0"/>
              <a:t>Centres d’Intérêts</a:t>
            </a:r>
            <a:endParaRPr lang="fr-FR" b="1" dirty="0" smtClean="0"/>
          </a:p>
          <a:p>
            <a:endParaRPr lang="fr-FR" sz="1400" dirty="0" smtClean="0"/>
          </a:p>
          <a:p>
            <a:pPr>
              <a:buFont typeface="Wingdings" pitchFamily="2" charset="2"/>
              <a:buChar char="Ø"/>
            </a:pPr>
            <a:r>
              <a:rPr lang="fr-FR" sz="1400" dirty="0" smtClean="0"/>
              <a:t>Internet</a:t>
            </a:r>
          </a:p>
          <a:p>
            <a:pPr>
              <a:buFont typeface="Wingdings" pitchFamily="2" charset="2"/>
              <a:buChar char="Ø"/>
            </a:pPr>
            <a:r>
              <a:rPr lang="fr-FR" sz="1400" dirty="0" smtClean="0"/>
              <a:t>Cinéma</a:t>
            </a:r>
          </a:p>
          <a:p>
            <a:pPr>
              <a:buFont typeface="Wingdings" pitchFamily="2" charset="2"/>
              <a:buChar char="Ø"/>
            </a:pPr>
            <a:r>
              <a:rPr lang="fr-FR" sz="1400" dirty="0" smtClean="0"/>
              <a:t>Musique</a:t>
            </a:r>
          </a:p>
          <a:p>
            <a:pPr>
              <a:buFont typeface="Wingdings" pitchFamily="2" charset="2"/>
              <a:buChar char="Ø"/>
            </a:pPr>
            <a:r>
              <a:rPr lang="fr-FR" sz="1400" dirty="0" smtClean="0"/>
              <a:t>Sortie</a:t>
            </a:r>
          </a:p>
          <a:p>
            <a:pPr>
              <a:buFont typeface="Wingdings" pitchFamily="2" charset="2"/>
              <a:buChar char="Ø"/>
            </a:pPr>
            <a:r>
              <a:rPr lang="fr-FR" sz="1400" dirty="0" smtClean="0"/>
              <a:t>Lecture</a:t>
            </a:r>
          </a:p>
          <a:p>
            <a:pPr>
              <a:buFont typeface="Wingdings" pitchFamily="2" charset="2"/>
              <a:buChar char="Ø"/>
            </a:pPr>
            <a:r>
              <a:rPr lang="fr-FR" sz="1400" dirty="0" smtClean="0"/>
              <a:t>Création de bijoux</a:t>
            </a:r>
          </a:p>
          <a:p>
            <a:endParaRPr lang="fr-FR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fr-FR" sz="2700" b="1" dirty="0" smtClean="0"/>
              <a:t>Mes qualités, mes défauts au vue de mes compétences</a:t>
            </a:r>
            <a:endParaRPr lang="fr-FR" sz="2700" b="1" dirty="0"/>
          </a:p>
        </p:txBody>
      </p:sp>
      <p:graphicFrame>
        <p:nvGraphicFramePr>
          <p:cNvPr id="14" name="Espace réservé du contenu 13"/>
          <p:cNvGraphicFramePr>
            <a:graphicFrameLocks noGrp="1"/>
          </p:cNvGraphicFramePr>
          <p:nvPr>
            <p:ph idx="1"/>
          </p:nvPr>
        </p:nvGraphicFramePr>
        <p:xfrm>
          <a:off x="107504" y="1124744"/>
          <a:ext cx="8928992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3"/>
          <p:cNvSpPr>
            <a:spLocks noGrp="1"/>
          </p:cNvSpPr>
          <p:nvPr>
            <p:ph type="ctrTitle"/>
          </p:nvPr>
        </p:nvSpPr>
        <p:spPr>
          <a:xfrm>
            <a:off x="2843808" y="188640"/>
            <a:ext cx="6118696" cy="2664296"/>
          </a:xfrm>
        </p:spPr>
        <p:txBody>
          <a:bodyPr>
            <a:normAutofit fontScale="90000"/>
          </a:bodyPr>
          <a:lstStyle/>
          <a:p>
            <a:pPr algn="ctr"/>
            <a:r>
              <a:rPr lang="fr-FR" sz="10000" b="1" dirty="0" smtClean="0"/>
              <a:t>VOULOIR</a:t>
            </a:r>
            <a:r>
              <a:rPr lang="fr-FR" b="1" dirty="0" smtClean="0"/>
              <a:t/>
            </a:r>
            <a:br>
              <a:rPr lang="fr-FR" b="1" dirty="0" smtClean="0"/>
            </a:br>
            <a:endParaRPr lang="fr-FR" b="1" dirty="0"/>
          </a:p>
        </p:txBody>
      </p:sp>
      <p:sp>
        <p:nvSpPr>
          <p:cNvPr id="9" name="Sous-titre 4"/>
          <p:cNvSpPr>
            <a:spLocks noGrp="1"/>
          </p:cNvSpPr>
          <p:nvPr>
            <p:ph type="subTitle" idx="1"/>
          </p:nvPr>
        </p:nvSpPr>
        <p:spPr>
          <a:xfrm>
            <a:off x="7020272" y="6381328"/>
            <a:ext cx="1511176" cy="476672"/>
          </a:xfrm>
        </p:spPr>
        <p:txBody>
          <a:bodyPr>
            <a:normAutofit fontScale="77500" lnSpcReduction="20000"/>
          </a:bodyPr>
          <a:lstStyle/>
          <a:p>
            <a:r>
              <a:rPr lang="fr-FR" b="1" dirty="0" smtClean="0"/>
              <a:t>MUST DO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000" dirty="0" smtClean="0"/>
              <a:t>Fiche Métier de ma future fonction : </a:t>
            </a:r>
            <a:br>
              <a:rPr lang="fr-FR" sz="3000" dirty="0" smtClean="0"/>
            </a:br>
            <a:r>
              <a:rPr lang="fr-FR" sz="3000" b="1" u="sng" dirty="0" smtClean="0"/>
              <a:t>Responsable Ressources Humaines</a:t>
            </a:r>
            <a:endParaRPr lang="fr-FR" sz="3000" b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412776"/>
            <a:ext cx="8928992" cy="5328592"/>
          </a:xfrm>
        </p:spPr>
        <p:txBody>
          <a:bodyPr>
            <a:normAutofit/>
          </a:bodyPr>
          <a:lstStyle/>
          <a:p>
            <a:r>
              <a:rPr lang="fr-FR" sz="1400" b="1" dirty="0" smtClean="0"/>
              <a:t>Définition du poste </a:t>
            </a:r>
            <a:r>
              <a:rPr lang="fr-FR" sz="1400" dirty="0" smtClean="0"/>
              <a:t>: </a:t>
            </a:r>
          </a:p>
          <a:p>
            <a:pPr>
              <a:buNone/>
            </a:pPr>
            <a:r>
              <a:rPr lang="fr-FR" sz="1400" dirty="0" smtClean="0"/>
              <a:t>Définir et mettre en œuvre la politique de management et de gestion des RH de l’entreprise.</a:t>
            </a:r>
          </a:p>
          <a:p>
            <a:pPr>
              <a:buNone/>
            </a:pPr>
            <a:r>
              <a:rPr lang="fr-FR" sz="1400" dirty="0" smtClean="0"/>
              <a:t>Elaborer et superviser la gestion administrative du personnel.</a:t>
            </a:r>
          </a:p>
          <a:p>
            <a:pPr>
              <a:buNone/>
            </a:pPr>
            <a:r>
              <a:rPr lang="fr-FR" sz="1400" dirty="0" smtClean="0"/>
              <a:t>Contrôler l’application des obligations légales et réglementaires, relatives aux conditions et relation</a:t>
            </a:r>
          </a:p>
          <a:p>
            <a:pPr>
              <a:buNone/>
            </a:pPr>
            <a:r>
              <a:rPr lang="fr-FR" sz="1400" dirty="0" smtClean="0"/>
              <a:t>de travail.</a:t>
            </a:r>
          </a:p>
          <a:p>
            <a:pPr>
              <a:buNone/>
            </a:pPr>
            <a:r>
              <a:rPr lang="fr-FR" sz="1400" dirty="0" smtClean="0"/>
              <a:t>Organiser le dialogue social et participer aux opérations de communication interne, liées aux</a:t>
            </a:r>
          </a:p>
          <a:p>
            <a:pPr>
              <a:buNone/>
            </a:pPr>
            <a:r>
              <a:rPr lang="fr-FR" sz="1400" dirty="0" smtClean="0"/>
              <a:t>mutations de l’entreprise.</a:t>
            </a:r>
          </a:p>
          <a:p>
            <a:pPr>
              <a:buNone/>
            </a:pPr>
            <a:r>
              <a:rPr lang="fr-FR" sz="1400" dirty="0" smtClean="0"/>
              <a:t>Participer à la définition des orientations stratégiques de la structure.</a:t>
            </a:r>
          </a:p>
          <a:p>
            <a:pPr>
              <a:buNone/>
            </a:pPr>
            <a:endParaRPr lang="fr-FR" sz="1400" dirty="0" smtClean="0"/>
          </a:p>
          <a:p>
            <a:pPr>
              <a:buNone/>
            </a:pPr>
            <a:endParaRPr lang="fr-FR" sz="1400" dirty="0" smtClean="0"/>
          </a:p>
          <a:p>
            <a:pPr>
              <a:buNone/>
            </a:pPr>
            <a:r>
              <a:rPr lang="fr-FR" sz="1400" b="1" dirty="0" smtClean="0"/>
              <a:t>	Missions principales </a:t>
            </a:r>
            <a:r>
              <a:rPr lang="fr-FR" sz="1400" dirty="0" smtClean="0"/>
              <a:t>: </a:t>
            </a:r>
          </a:p>
          <a:p>
            <a:r>
              <a:rPr lang="fr-FR" sz="1400" b="1" dirty="0" smtClean="0"/>
              <a:t>Participation à la définition de la stratégie RH</a:t>
            </a:r>
            <a:endParaRPr lang="fr-FR" sz="1400" dirty="0" smtClean="0"/>
          </a:p>
          <a:p>
            <a:pPr>
              <a:buNone/>
            </a:pPr>
            <a:r>
              <a:rPr lang="fr-FR" sz="1400" dirty="0" smtClean="0"/>
              <a:t> </a:t>
            </a:r>
          </a:p>
          <a:p>
            <a:pPr>
              <a:buNone/>
            </a:pPr>
            <a:r>
              <a:rPr lang="fr-FR" sz="1400" dirty="0" smtClean="0"/>
              <a:t>Appréhender et décliner la stratégie RH de l’entreprise en fonction de la population gérée,</a:t>
            </a:r>
          </a:p>
          <a:p>
            <a:pPr>
              <a:buNone/>
            </a:pPr>
            <a:r>
              <a:rPr lang="fr-FR" sz="1400" dirty="0" smtClean="0"/>
              <a:t>déterminer les projets phares en fonction de cette stratégie et des attentes des</a:t>
            </a:r>
          </a:p>
          <a:p>
            <a:pPr>
              <a:buNone/>
            </a:pPr>
            <a:r>
              <a:rPr lang="fr-FR" sz="1400" dirty="0" smtClean="0"/>
              <a:t>opérationnels, proposer et faire valider la nature et l’échéancier des projets RH auprès de sa</a:t>
            </a:r>
          </a:p>
          <a:p>
            <a:pPr>
              <a:buNone/>
            </a:pPr>
            <a:r>
              <a:rPr lang="fr-FR" sz="1400" dirty="0" smtClean="0"/>
              <a:t>hiérarchie.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TS030007203</Template>
  <TotalTime>2021</TotalTime>
  <Words>460</Words>
  <Application>Microsoft Office PowerPoint</Application>
  <PresentationFormat>Affichage à l'écran (4:3)</PresentationFormat>
  <Paragraphs>160</Paragraphs>
  <Slides>23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4" baseType="lpstr">
      <vt:lpstr>Verve</vt:lpstr>
      <vt:lpstr>PASSEPORT COMPETENCES</vt:lpstr>
      <vt:lpstr>AVOIR </vt:lpstr>
      <vt:lpstr>Mon Parcours Scolaire</vt:lpstr>
      <vt:lpstr>Diapositive 4</vt:lpstr>
      <vt:lpstr>Diapositive 5</vt:lpstr>
      <vt:lpstr>Diapositive 6</vt:lpstr>
      <vt:lpstr>Mes qualités, mes défauts au vue de mes compétences</vt:lpstr>
      <vt:lpstr>VOULOIR </vt:lpstr>
      <vt:lpstr>Fiche Métier de ma future fonction :  Responsable Ressources Humaines</vt:lpstr>
      <vt:lpstr>Fiche Métier de ma future fonction :  Responsable Ressources Humaines  (suite)</vt:lpstr>
      <vt:lpstr>Mon Plan d’Action sur 3 niveaux</vt:lpstr>
      <vt:lpstr>Mes Conditions de Travail</vt:lpstr>
      <vt:lpstr>POUVOIR 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PASSEPORT COMPETENCES</dc:title>
  <dc:creator>teddy-vanessa</dc:creator>
  <cp:lastModifiedBy>teddy-vanessa</cp:lastModifiedBy>
  <cp:revision>43</cp:revision>
  <dcterms:created xsi:type="dcterms:W3CDTF">2013-11-07T15:14:08Z</dcterms:created>
  <dcterms:modified xsi:type="dcterms:W3CDTF">2014-04-03T22:07:31Z</dcterms:modified>
</cp:coreProperties>
</file>