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9070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3280" y="4058280"/>
            <a:ext cx="9070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0328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15160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570480" y="176832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637320" y="176832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3280" y="40582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570480" y="40582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637320" y="40582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503280" y="1768320"/>
            <a:ext cx="907092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9070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503280" y="575640"/>
            <a:ext cx="7198560" cy="3333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50328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3280" y="1768320"/>
            <a:ext cx="907092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15160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03280" y="4058280"/>
            <a:ext cx="9070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9070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03280" y="4058280"/>
            <a:ext cx="9070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50328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515160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570480" y="176832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637320" y="176832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503280" y="40582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570480" y="40582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637320" y="40582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503280" y="1768320"/>
            <a:ext cx="907092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9070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9070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503280" y="575640"/>
            <a:ext cx="7198560" cy="3333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50328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515160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503280" y="4058280"/>
            <a:ext cx="9070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9070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503280" y="4058280"/>
            <a:ext cx="9070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50328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515160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3570480" y="176832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637320" y="176832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503280" y="40582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17" name="PlaceHolder 6"/>
          <p:cNvSpPr>
            <a:spLocks noGrp="1"/>
          </p:cNvSpPr>
          <p:nvPr>
            <p:ph type="body"/>
          </p:nvPr>
        </p:nvSpPr>
        <p:spPr>
          <a:xfrm>
            <a:off x="3570480" y="40582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18" name="PlaceHolder 7"/>
          <p:cNvSpPr>
            <a:spLocks noGrp="1"/>
          </p:cNvSpPr>
          <p:nvPr>
            <p:ph type="body"/>
          </p:nvPr>
        </p:nvSpPr>
        <p:spPr>
          <a:xfrm>
            <a:off x="6637320" y="40582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subTitle"/>
          </p:nvPr>
        </p:nvSpPr>
        <p:spPr>
          <a:xfrm>
            <a:off x="503280" y="1768320"/>
            <a:ext cx="907092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9070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subTitle"/>
          </p:nvPr>
        </p:nvSpPr>
        <p:spPr>
          <a:xfrm>
            <a:off x="503280" y="575640"/>
            <a:ext cx="7198560" cy="3333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50328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515160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503280" y="4058280"/>
            <a:ext cx="9070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9070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503280" y="4058280"/>
            <a:ext cx="9070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50328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52" name="PlaceHolder 5"/>
          <p:cNvSpPr>
            <a:spLocks noGrp="1"/>
          </p:cNvSpPr>
          <p:nvPr>
            <p:ph type="body"/>
          </p:nvPr>
        </p:nvSpPr>
        <p:spPr>
          <a:xfrm>
            <a:off x="515160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3570480" y="176832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6637320" y="176832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57" name="PlaceHolder 5"/>
          <p:cNvSpPr>
            <a:spLocks noGrp="1"/>
          </p:cNvSpPr>
          <p:nvPr>
            <p:ph type="body"/>
          </p:nvPr>
        </p:nvSpPr>
        <p:spPr>
          <a:xfrm>
            <a:off x="503280" y="40582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58" name="PlaceHolder 6"/>
          <p:cNvSpPr>
            <a:spLocks noGrp="1"/>
          </p:cNvSpPr>
          <p:nvPr>
            <p:ph type="body"/>
          </p:nvPr>
        </p:nvSpPr>
        <p:spPr>
          <a:xfrm>
            <a:off x="3570480" y="40582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59" name="PlaceHolder 7"/>
          <p:cNvSpPr>
            <a:spLocks noGrp="1"/>
          </p:cNvSpPr>
          <p:nvPr>
            <p:ph type="body"/>
          </p:nvPr>
        </p:nvSpPr>
        <p:spPr>
          <a:xfrm>
            <a:off x="6637320" y="4058280"/>
            <a:ext cx="29206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3280" y="575640"/>
            <a:ext cx="7198560" cy="3333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0328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1600" y="405828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CA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1600" y="1768320"/>
            <a:ext cx="44265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3280" y="4058280"/>
            <a:ext cx="907092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CA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360" y="360"/>
            <a:ext cx="10078200" cy="755892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fr-CA" sz="1800" spc="-1" strike="noStrike">
                <a:latin typeface="Arial"/>
              </a:rPr>
              <a:t>Cliquez pour éditer le format du texte-titre</a:t>
            </a:r>
            <a:endParaRPr b="0" lang="fr-CA" sz="1800" spc="-1" strike="noStrike"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9070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1800" spc="-1" strike="noStrike">
                <a:latin typeface="Arial"/>
              </a:rPr>
              <a:t>Cliquez pour éditer le format du plan de texte</a:t>
            </a:r>
            <a:endParaRPr b="0" lang="fr-CA" sz="18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CA" sz="1800" spc="-1" strike="noStrike">
                <a:latin typeface="Arial"/>
              </a:rPr>
              <a:t>Second niveau de plan</a:t>
            </a:r>
            <a:endParaRPr b="0" lang="fr-CA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1800" spc="-1" strike="noStrike">
                <a:latin typeface="Arial"/>
              </a:rPr>
              <a:t>Troisième niveau de plan</a:t>
            </a:r>
            <a:endParaRPr b="0" lang="fr-CA" sz="18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CA" sz="1800" spc="-1" strike="noStrike">
                <a:latin typeface="Arial"/>
              </a:rPr>
              <a:t>Quatrième niveau de plan</a:t>
            </a:r>
            <a:endParaRPr b="0" lang="fr-CA" sz="18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1800" spc="-1" strike="noStrike">
                <a:latin typeface="Arial"/>
              </a:rPr>
              <a:t>Cinquième niveau de plan</a:t>
            </a:r>
            <a:endParaRPr b="0" lang="fr-CA" sz="18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1800" spc="-1" strike="noStrike">
                <a:latin typeface="Arial"/>
              </a:rPr>
              <a:t>Sixième niveau de plan</a:t>
            </a:r>
            <a:endParaRPr b="0" lang="fr-CA" sz="18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1800" spc="-1" strike="noStrike">
                <a:latin typeface="Arial"/>
              </a:rPr>
              <a:t>Septième niveau de plan</a:t>
            </a:r>
            <a:endParaRPr b="0" lang="fr-CA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360" y="360"/>
            <a:ext cx="10078200" cy="755892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3280" y="575640"/>
            <a:ext cx="7198560" cy="71892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fr-CA" sz="1800" spc="-1" strike="noStrike">
                <a:latin typeface="Arial"/>
              </a:rPr>
              <a:t>Cliquez pour éditer le format du texte-titre</a:t>
            </a:r>
            <a:endParaRPr b="0" lang="fr-CA" sz="18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03280" y="1768320"/>
            <a:ext cx="907092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1800" spc="-1" strike="noStrike">
                <a:latin typeface="Arial"/>
              </a:rPr>
              <a:t>Cliquez pour éditer le format du plan de texte</a:t>
            </a:r>
            <a:endParaRPr b="0" lang="fr-CA" sz="1800" spc="-1" strike="noStrike">
              <a:latin typeface="Arial"/>
            </a:endParaRPr>
          </a:p>
          <a:p>
            <a:pPr lvl="1" marL="864000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CA" sz="1800" spc="-1" strike="noStrike">
                <a:latin typeface="Arial"/>
              </a:rPr>
              <a:t>Second niveau de plan</a:t>
            </a:r>
            <a:endParaRPr b="0" lang="fr-CA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1800" spc="-1" strike="noStrike">
                <a:latin typeface="Arial"/>
              </a:rPr>
              <a:t>Troisième niveau de plan</a:t>
            </a:r>
            <a:endParaRPr b="0" lang="fr-CA" sz="1800" spc="-1" strike="noStrike">
              <a:latin typeface="Arial"/>
            </a:endParaRPr>
          </a:p>
          <a:p>
            <a:pPr lvl="3" marL="1728000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CA" sz="1800" spc="-1" strike="noStrike">
                <a:latin typeface="Arial"/>
              </a:rPr>
              <a:t>Quatrième niveau de plan</a:t>
            </a:r>
            <a:endParaRPr b="0" lang="fr-CA" sz="1800" spc="-1" strike="noStrike">
              <a:latin typeface="Arial"/>
            </a:endParaRPr>
          </a:p>
          <a:p>
            <a:pPr lvl="4" marL="2160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1800" spc="-1" strike="noStrike">
                <a:latin typeface="Arial"/>
              </a:rPr>
              <a:t>Cinquième niveau de plan</a:t>
            </a:r>
            <a:endParaRPr b="0" lang="fr-CA" sz="1800" spc="-1" strike="noStrike">
              <a:latin typeface="Arial"/>
            </a:endParaRPr>
          </a:p>
          <a:p>
            <a:pPr lvl="5" marL="2592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1800" spc="-1" strike="noStrike">
                <a:latin typeface="Arial"/>
              </a:rPr>
              <a:t>Sixième niveau de plan</a:t>
            </a:r>
            <a:endParaRPr b="0" lang="fr-CA" sz="1800" spc="-1" strike="noStrike">
              <a:latin typeface="Arial"/>
            </a:endParaRPr>
          </a:p>
          <a:p>
            <a:pPr lvl="6" marL="3024000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1800" spc="-1" strike="noStrike">
                <a:latin typeface="Arial"/>
              </a:rPr>
              <a:t>Septième niveau de plan</a:t>
            </a:r>
            <a:endParaRPr b="0" lang="fr-CA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fr-CA" sz="4400" spc="-1" strike="noStrike">
                <a:latin typeface="Arial"/>
              </a:rPr>
              <a:t>Cliquez pour éditer le format du texte-titre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200" spc="-1" strike="noStrike">
                <a:latin typeface="Arial"/>
              </a:rPr>
              <a:t>Cliquez pour éditer le format du plan de texte</a:t>
            </a:r>
            <a:endParaRPr b="0" lang="fr-CA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CA" sz="2800" spc="-1" strike="noStrike">
                <a:latin typeface="Arial"/>
              </a:rPr>
              <a:t>Second niveau de plan</a:t>
            </a:r>
            <a:endParaRPr b="0" lang="fr-CA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2400" spc="-1" strike="noStrike">
                <a:latin typeface="Arial"/>
              </a:rPr>
              <a:t>Troisième niveau de plan</a:t>
            </a:r>
            <a:endParaRPr b="0" lang="fr-CA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CA" sz="2000" spc="-1" strike="noStrike">
                <a:latin typeface="Arial"/>
              </a:rPr>
              <a:t>Quatrième niveau de plan</a:t>
            </a:r>
            <a:endParaRPr b="0" lang="fr-CA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2000" spc="-1" strike="noStrike">
                <a:latin typeface="Arial"/>
              </a:rPr>
              <a:t>Cinquième niveau de plan</a:t>
            </a:r>
            <a:endParaRPr b="0" lang="fr-CA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2000" spc="-1" strike="noStrike">
                <a:latin typeface="Arial"/>
              </a:rPr>
              <a:t>Sixième niveau de plan</a:t>
            </a:r>
            <a:endParaRPr b="0" lang="fr-CA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2000" spc="-1" strike="noStrike">
                <a:latin typeface="Arial"/>
              </a:rPr>
              <a:t>Septième niveau de plan</a:t>
            </a:r>
            <a:endParaRPr b="0" lang="fr-CA" sz="20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fr-CA" sz="1400" spc="-1" strike="noStrike">
                <a:latin typeface="Times New Roman"/>
              </a:rPr>
              <a:t>&lt;date/heure&gt;</a:t>
            </a:r>
            <a:endParaRPr b="0" lang="fr-CA" sz="1400" spc="-1" strike="noStrike"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fr-CA" sz="1400" spc="-1" strike="noStrike">
                <a:latin typeface="Times New Roman"/>
              </a:rPr>
              <a:t>&lt;pied de page&gt;</a:t>
            </a:r>
            <a:endParaRPr b="0" lang="fr-CA" sz="1400" spc="-1" strike="noStrike"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5222A685-6A8E-4C1A-91EA-0E1E2BE78C67}" type="slidenum">
              <a:rPr b="0" lang="fr-CA" sz="1400" spc="-1" strike="noStrike">
                <a:latin typeface="Times New Roman"/>
              </a:rPr>
              <a:t>&lt;numéro&gt;</a:t>
            </a:fld>
            <a:endParaRPr b="0" lang="fr-CA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fr-CA" sz="4400" spc="-1" strike="noStrike">
                <a:latin typeface="Arial"/>
              </a:rPr>
              <a:t>Cliquez pour éditer le format du texte-titre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200" spc="-1" strike="noStrike">
                <a:latin typeface="Arial"/>
              </a:rPr>
              <a:t>Cliquez pour éditer le format du plan de texte</a:t>
            </a:r>
            <a:endParaRPr b="0" lang="fr-CA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CA" sz="2800" spc="-1" strike="noStrike">
                <a:latin typeface="Arial"/>
              </a:rPr>
              <a:t>Second niveau de plan</a:t>
            </a:r>
            <a:endParaRPr b="0" lang="fr-CA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2400" spc="-1" strike="noStrike">
                <a:latin typeface="Arial"/>
              </a:rPr>
              <a:t>Troisième niveau de plan</a:t>
            </a:r>
            <a:endParaRPr b="0" lang="fr-CA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CA" sz="2000" spc="-1" strike="noStrike">
                <a:latin typeface="Arial"/>
              </a:rPr>
              <a:t>Quatrième niveau de plan</a:t>
            </a:r>
            <a:endParaRPr b="0" lang="fr-CA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2000" spc="-1" strike="noStrike">
                <a:latin typeface="Arial"/>
              </a:rPr>
              <a:t>Cinquième niveau de plan</a:t>
            </a:r>
            <a:endParaRPr b="0" lang="fr-CA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2000" spc="-1" strike="noStrike">
                <a:latin typeface="Arial"/>
              </a:rPr>
              <a:t>Sixième niveau de plan</a:t>
            </a:r>
            <a:endParaRPr b="0" lang="fr-CA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2000" spc="-1" strike="noStrike">
                <a:latin typeface="Arial"/>
              </a:rPr>
              <a:t>Septième niveau de plan</a:t>
            </a:r>
            <a:endParaRPr b="0" lang="fr-CA" sz="2000" spc="-1" strike="noStrike"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fr-CA" sz="1400" spc="-1" strike="noStrike">
                <a:latin typeface="Times New Roman"/>
              </a:rPr>
              <a:t>&lt;date/heure&gt;</a:t>
            </a:r>
            <a:endParaRPr b="0" lang="fr-CA" sz="1400" spc="-1" strike="noStrike">
              <a:latin typeface="Times New Roman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fr-CA" sz="1400" spc="-1" strike="noStrike">
                <a:latin typeface="Times New Roman"/>
              </a:rPr>
              <a:t>&lt;pied de page&gt;</a:t>
            </a:r>
            <a:endParaRPr b="0" lang="fr-CA" sz="1400" spc="-1" strike="noStrike">
              <a:latin typeface="Times New Roman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62C38B76-4A3C-4EFD-8D7F-0DBAADDE33F7}" type="slidenum">
              <a:rPr b="0" lang="fr-CA" sz="1400" spc="-1" strike="noStrike">
                <a:latin typeface="Times New Roman"/>
              </a:rPr>
              <a:t>&lt;numéro&gt;</a:t>
            </a:fld>
            <a:endParaRPr b="0" lang="fr-CA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1440000" y="443160"/>
            <a:ext cx="7198200" cy="851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60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PORTFOLIO</a:t>
            </a:r>
            <a:r>
              <a:rPr b="0" lang="fr-CA" sz="60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fr-CA" sz="6000" spc="-1" strike="noStrike">
              <a:latin typeface="Arial"/>
            </a:endParaRPr>
          </a:p>
        </p:txBody>
      </p:sp>
      <p:pic>
        <p:nvPicPr>
          <p:cNvPr id="161" name="" descr=""/>
          <p:cNvPicPr/>
          <p:nvPr/>
        </p:nvPicPr>
        <p:blipFill>
          <a:blip r:embed="rId1"/>
          <a:srcRect l="23612" t="0" r="0" b="14174"/>
          <a:stretch/>
        </p:blipFill>
        <p:spPr>
          <a:xfrm>
            <a:off x="0" y="4031640"/>
            <a:ext cx="3591000" cy="3527640"/>
          </a:xfrm>
          <a:prstGeom prst="rect">
            <a:avLst/>
          </a:prstGeom>
          <a:ln>
            <a:noFill/>
          </a:ln>
        </p:spPr>
      </p:pic>
      <p:sp>
        <p:nvSpPr>
          <p:cNvPr id="162" name="CustomShape 2"/>
          <p:cNvSpPr/>
          <p:nvPr/>
        </p:nvSpPr>
        <p:spPr>
          <a:xfrm>
            <a:off x="431280" y="2121840"/>
            <a:ext cx="9070560" cy="126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Ou </a:t>
            </a:r>
            <a:r>
              <a:rPr b="0" i="1" lang="fr-CA" sz="4400" spc="-1" strike="noStrike" u="sng">
                <a:solidFill>
                  <a:srgbClr val="000000"/>
                </a:solidFill>
                <a:uFillTx/>
                <a:latin typeface="Bahnschrift Light SemiCondensed"/>
                <a:ea typeface="DejaVu Sans"/>
              </a:rPr>
              <a:t>Mon parcours au BEFLS de l’Université Laval</a:t>
            </a:r>
            <a:r>
              <a:rPr b="0" i="1" lang="fr-CA" sz="44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 </a:t>
            </a:r>
            <a:r>
              <a:rPr b="0" lang="fr-CA" sz="44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par Olivier RANDOLL</a:t>
            </a:r>
            <a:endParaRPr b="0" lang="fr-CA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199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1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2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03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5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6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07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9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0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11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720000" y="1335600"/>
            <a:ext cx="8599680" cy="4280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/>
            <a:r>
              <a:rPr b="0" i="1" lang="fr-CA" sz="66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Partie 3</a:t>
            </a:r>
            <a:endParaRPr b="0" i="1" lang="fr-CA" sz="66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i="1" lang="fr-CA" sz="66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Développement professionnel</a:t>
            </a:r>
            <a:endParaRPr b="0" i="1" lang="fr-CA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" dur="indefinite" restart="never" nodeType="tmRoot">
          <p:childTnLst>
            <p:seq>
              <p:cTn id="2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4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5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16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" dur="indefinite" restart="never" nodeType="tmRoot">
          <p:childTnLst>
            <p:seq>
              <p:cTn id="3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8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9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20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" dur="indefinite" restart="never" nodeType="tmRoot">
          <p:childTnLst>
            <p:seq>
              <p:cTn id="3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2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3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24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" dur="indefinite" restart="never" nodeType="tmRoot">
          <p:childTnLst>
            <p:seq>
              <p:cTn id="3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1"/>
          <p:cNvSpPr txBox="1"/>
          <p:nvPr/>
        </p:nvSpPr>
        <p:spPr>
          <a:xfrm>
            <a:off x="1552320" y="1335600"/>
            <a:ext cx="7231680" cy="4280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/>
            <a:r>
              <a:rPr b="0" i="1" lang="fr-CA" sz="66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Partie 4</a:t>
            </a:r>
            <a:endParaRPr b="0" i="1" lang="fr-CA" sz="66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i="1" lang="fr-CA" sz="66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Retour sur les stages</a:t>
            </a:r>
            <a:endParaRPr b="0" i="1" lang="fr-CA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7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8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RAPPORTS DE STAGE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29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5" name="CustomShape 3"/>
          <p:cNvSpPr/>
          <p:nvPr/>
        </p:nvSpPr>
        <p:spPr>
          <a:xfrm>
            <a:off x="1224000" y="64764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PLAN DE LA PRÉSENTATION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166" name="CustomShape 4"/>
          <p:cNvSpPr/>
          <p:nvPr/>
        </p:nvSpPr>
        <p:spPr>
          <a:xfrm>
            <a:off x="432000" y="1440360"/>
            <a:ext cx="5182560" cy="1150920"/>
          </a:xfrm>
          <a:prstGeom prst="flowChartOffpageConnector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fr-CA" sz="2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Partie 1 </a:t>
            </a:r>
            <a:endParaRPr b="0" lang="fr-CA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CA" sz="2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Présentations générales</a:t>
            </a:r>
            <a:endParaRPr b="0" lang="fr-CA" sz="2400" spc="-1" strike="noStrike">
              <a:latin typeface="Arial"/>
            </a:endParaRPr>
          </a:p>
        </p:txBody>
      </p:sp>
      <p:sp>
        <p:nvSpPr>
          <p:cNvPr id="167" name="CustomShape 5"/>
          <p:cNvSpPr/>
          <p:nvPr/>
        </p:nvSpPr>
        <p:spPr>
          <a:xfrm>
            <a:off x="432000" y="3745080"/>
            <a:ext cx="5182560" cy="1150920"/>
          </a:xfrm>
          <a:prstGeom prst="flowChartOffpageConnector">
            <a:avLst/>
          </a:prstGeom>
          <a:solidFill>
            <a:srgbClr val="ffff6d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fr-CA" sz="2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Partie 3 </a:t>
            </a:r>
            <a:endParaRPr b="0" lang="fr-CA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CA" sz="2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Développement professionnel</a:t>
            </a:r>
            <a:endParaRPr b="0" lang="fr-CA" sz="2400" spc="-1" strike="noStrike">
              <a:latin typeface="Arial"/>
            </a:endParaRPr>
          </a:p>
        </p:txBody>
      </p:sp>
      <p:sp>
        <p:nvSpPr>
          <p:cNvPr id="168" name="CustomShape 6"/>
          <p:cNvSpPr/>
          <p:nvPr/>
        </p:nvSpPr>
        <p:spPr>
          <a:xfrm>
            <a:off x="432000" y="2592720"/>
            <a:ext cx="5182560" cy="1150920"/>
          </a:xfrm>
          <a:prstGeom prst="flowChartOffpageConnector">
            <a:avLst/>
          </a:prstGeom>
          <a:solidFill>
            <a:srgbClr val="77bc65"/>
          </a:solidFill>
          <a:ln>
            <a:solidFill>
              <a:srgbClr val="77bc65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fr-CA" sz="2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Partie 2</a:t>
            </a:r>
            <a:endParaRPr b="0" lang="fr-CA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CA" sz="2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Réalisations didactiques</a:t>
            </a:r>
            <a:endParaRPr b="0" lang="fr-CA" sz="2400" spc="-1" strike="noStrike">
              <a:latin typeface="Arial"/>
            </a:endParaRPr>
          </a:p>
        </p:txBody>
      </p:sp>
      <p:sp>
        <p:nvSpPr>
          <p:cNvPr id="169" name="CustomShape 7"/>
          <p:cNvSpPr/>
          <p:nvPr/>
        </p:nvSpPr>
        <p:spPr>
          <a:xfrm>
            <a:off x="432000" y="4897080"/>
            <a:ext cx="5182560" cy="1150920"/>
          </a:xfrm>
          <a:prstGeom prst="flowChartOffpageConnector">
            <a:avLst/>
          </a:prstGeom>
          <a:solidFill>
            <a:srgbClr val="ffb66c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fr-CA" sz="2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Partie 4 </a:t>
            </a:r>
            <a:endParaRPr b="0" lang="fr-CA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CA" sz="2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Retour sur les stages</a:t>
            </a:r>
            <a:endParaRPr b="0" lang="fr-CA" sz="2400" spc="-1" strike="noStrike">
              <a:latin typeface="Arial"/>
            </a:endParaRPr>
          </a:p>
        </p:txBody>
      </p:sp>
      <p:sp>
        <p:nvSpPr>
          <p:cNvPr id="170" name="CustomShape 8"/>
          <p:cNvSpPr/>
          <p:nvPr/>
        </p:nvSpPr>
        <p:spPr>
          <a:xfrm>
            <a:off x="432000" y="6048720"/>
            <a:ext cx="5182560" cy="1150920"/>
          </a:xfrm>
          <a:prstGeom prst="flowChartOffpageConnector">
            <a:avLst/>
          </a:prstGeom>
          <a:solidFill>
            <a:srgbClr val="ffa6a6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fr-CA" sz="2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Partie 5</a:t>
            </a:r>
            <a:endParaRPr b="0" lang="fr-CA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i="1" lang="fr-CA" sz="2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Conclusion et commentaires</a:t>
            </a:r>
            <a:endParaRPr b="0" lang="fr-CA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1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2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33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" dur="indefinite" restart="never" nodeType="tmRoot">
          <p:childTnLst>
            <p:seq>
              <p:cTn id="4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5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6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37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1" dur="indefinite" restart="never" nodeType="tmRoot">
          <p:childTnLst>
            <p:seq>
              <p:cTn id="4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9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0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41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864000" y="1335600"/>
            <a:ext cx="8527680" cy="4280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/>
            <a:r>
              <a:rPr b="0" i="1" lang="fr-CA" sz="66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Partie 5</a:t>
            </a:r>
            <a:endParaRPr b="0" i="1" lang="fr-CA" sz="66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i="1" lang="fr-CA" sz="66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Conclusion et commentaires</a:t>
            </a:r>
            <a:endParaRPr b="0" i="1" lang="fr-CA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5" dur="indefinite" restart="never" nodeType="tmRoot">
          <p:childTnLst>
            <p:seq>
              <p:cTn id="4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4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5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46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7" dur="indefinite" restart="never" nodeType="tmRoot">
          <p:childTnLst>
            <p:seq>
              <p:cTn id="4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8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9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50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9" dur="indefinite" restart="never" nodeType="tmRoot">
          <p:childTnLst>
            <p:seq>
              <p:cTn id="5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2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3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54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1" dur="indefinite" restart="never" nodeType="tmRoot">
          <p:childTnLst>
            <p:seq>
              <p:cTn id="5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6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7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258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3" dur="indefinite" restart="never" nodeType="tmRoot">
          <p:childTnLst>
            <p:seq>
              <p:cTn id="5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1552320" y="1335240"/>
            <a:ext cx="7231680" cy="4280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/>
            <a:r>
              <a:rPr b="0" i="1" lang="fr-CA" sz="66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Partie 1 </a:t>
            </a:r>
            <a:endParaRPr b="0" i="1" lang="fr-CA" sz="66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i="1" lang="fr-CA" sz="66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Présentations générales</a:t>
            </a:r>
            <a:endParaRPr b="0" i="1" lang="fr-CA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3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4" name="" descr=""/>
          <p:cNvPicPr/>
          <p:nvPr/>
        </p:nvPicPr>
        <p:blipFill>
          <a:blip r:embed="rId1"/>
          <a:stretch/>
        </p:blipFill>
        <p:spPr>
          <a:xfrm>
            <a:off x="411120" y="1728000"/>
            <a:ext cx="4483800" cy="5176800"/>
          </a:xfrm>
          <a:prstGeom prst="rect">
            <a:avLst/>
          </a:prstGeom>
          <a:ln>
            <a:noFill/>
          </a:ln>
        </p:spPr>
      </p:pic>
      <p:sp>
        <p:nvSpPr>
          <p:cNvPr id="175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CURRICULUM VITAE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176" name="CustomShape 4"/>
          <p:cNvSpPr/>
          <p:nvPr/>
        </p:nvSpPr>
        <p:spPr>
          <a:xfrm>
            <a:off x="4896000" y="187272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Expériences pertinentes :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  <a:p>
            <a:pPr lvl="1" marL="432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Superviseur (Tim Horton’s);</a:t>
            </a:r>
            <a:endParaRPr b="0" lang="fr-CA" sz="3600" spc="-1" strike="noStrike">
              <a:latin typeface="Arial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fr-CA" sz="3600" spc="-1" strike="noStrike">
              <a:latin typeface="Arial"/>
            </a:endParaRPr>
          </a:p>
          <a:p>
            <a:pPr lvl="1" marL="432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Animateur (Royaume du jeu);</a:t>
            </a:r>
            <a:endParaRPr b="0" lang="fr-CA" sz="3600" spc="-1" strike="noStrike">
              <a:latin typeface="Arial"/>
            </a:endParaRPr>
          </a:p>
          <a:p>
            <a:pPr lvl="1" marL="432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fr-CA" sz="3600" spc="-1" strike="noStrike">
              <a:latin typeface="Arial"/>
            </a:endParaRPr>
          </a:p>
          <a:p>
            <a:pPr lvl="1" marL="432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Journalier (Surplus RD);</a:t>
            </a:r>
            <a:endParaRPr b="0" lang="fr-CA" sz="3600" spc="-1" strike="noStrike">
              <a:latin typeface="Arial"/>
            </a:endParaRPr>
          </a:p>
          <a:p>
            <a:pPr lvl="1" marL="432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fr-CA" sz="3600" spc="-1" strike="noStrike">
              <a:latin typeface="Arial"/>
            </a:endParaRPr>
          </a:p>
          <a:p>
            <a:pPr lvl="1" marL="432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i="1" lang="fr-CA" sz="32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POURQUOI?</a:t>
            </a:r>
            <a:endParaRPr b="0" lang="fr-CA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9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RÉFLEXIONS SUR L’ENSEIGNEMENT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180" name="CustomShape 4"/>
          <p:cNvSpPr/>
          <p:nvPr/>
        </p:nvSpPr>
        <p:spPr>
          <a:xfrm>
            <a:off x="431280" y="1223640"/>
            <a:ext cx="5759640" cy="4032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Enseignement = outil de formation et de socialisation;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  <a:p>
            <a:pPr lvl="1" marL="432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Interchangeabilité des rôles didactiques selon le contexte;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  <a:p>
            <a:pPr lvl="1" marL="432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Élève = acteur central de sa réussite ⇒ SMART;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  <a:p>
            <a:pPr lvl="1" marL="432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Conception fonctionnaliste et enseignement fonctionnel (PAF)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  <p:pic>
        <p:nvPicPr>
          <p:cNvPr id="181" name="" descr=""/>
          <p:cNvPicPr/>
          <p:nvPr/>
        </p:nvPicPr>
        <p:blipFill>
          <a:blip r:embed="rId1"/>
          <a:stretch/>
        </p:blipFill>
        <p:spPr>
          <a:xfrm>
            <a:off x="5975280" y="1367640"/>
            <a:ext cx="3598560" cy="2872440"/>
          </a:xfrm>
          <a:prstGeom prst="rect">
            <a:avLst/>
          </a:prstGeom>
          <a:ln>
            <a:noFill/>
          </a:ln>
        </p:spPr>
      </p:pic>
      <p:pic>
        <p:nvPicPr>
          <p:cNvPr id="182" name="" descr=""/>
          <p:cNvPicPr/>
          <p:nvPr/>
        </p:nvPicPr>
        <p:blipFill>
          <a:blip r:embed="rId2"/>
          <a:stretch/>
        </p:blipFill>
        <p:spPr>
          <a:xfrm>
            <a:off x="2663280" y="5322240"/>
            <a:ext cx="6795360" cy="1013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5" name="CustomShape 3"/>
          <p:cNvSpPr/>
          <p:nvPr/>
        </p:nvSpPr>
        <p:spPr>
          <a:xfrm>
            <a:off x="504000" y="57564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POURQUOI L’ENSEIGNEMENT EN FL2?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186" name="CustomShape 4"/>
          <p:cNvSpPr/>
          <p:nvPr/>
        </p:nvSpPr>
        <p:spPr>
          <a:xfrm>
            <a:off x="791280" y="1728000"/>
            <a:ext cx="871056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L’enseignement ⇒ objectif depuis la fin du secondaire;</a:t>
            </a:r>
            <a:endParaRPr b="0" lang="fr-CA" sz="3600" spc="-1" strike="noStrike">
              <a:latin typeface="Arial"/>
            </a:endParaRPr>
          </a:p>
          <a:p>
            <a:pPr lvl="1" marL="432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Aisance dans le système scolaire;</a:t>
            </a:r>
            <a:endParaRPr b="0" lang="fr-CA" sz="3600" spc="-1" strike="noStrike">
              <a:latin typeface="Arial"/>
            </a:endParaRPr>
          </a:p>
          <a:p>
            <a:pPr lvl="1" marL="432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Soif d’apprendre et de transmettre le savoir;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Pourquoi en FL2 ?</a:t>
            </a:r>
            <a:endParaRPr b="0" lang="fr-CA" sz="3600" spc="-1" strike="noStrike">
              <a:latin typeface="Arial"/>
            </a:endParaRPr>
          </a:p>
          <a:p>
            <a:pPr lvl="1" marL="432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Perspectives d’emplois intéressantes;</a:t>
            </a:r>
            <a:endParaRPr b="0" lang="fr-CA" sz="3600" spc="-1" strike="noStrike">
              <a:latin typeface="Arial"/>
            </a:endParaRPr>
          </a:p>
          <a:p>
            <a:pPr lvl="1" marL="432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 </a:t>
            </a: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Reportage sur l’immigration à Radio-Canada + amis de la famille;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1552320" y="1335600"/>
            <a:ext cx="7231680" cy="4280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/>
            <a:r>
              <a:rPr b="0" i="1" lang="fr-CA" sz="66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Partie 2</a:t>
            </a:r>
            <a:endParaRPr b="0" i="1" lang="fr-CA" sz="66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i="1" lang="fr-CA" sz="66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Réalisations Didactiques</a:t>
            </a:r>
            <a:endParaRPr b="0" i="1" lang="fr-CA" sz="6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9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ACTIVITÉ #1 : Timothée la taupe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191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3" name="CustomShape 2"/>
          <p:cNvSpPr/>
          <p:nvPr/>
        </p:nvSpPr>
        <p:spPr>
          <a:xfrm>
            <a:off x="504000" y="1799640"/>
            <a:ext cx="907020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4" name="CustomShape 3"/>
          <p:cNvSpPr/>
          <p:nvPr/>
        </p:nvSpPr>
        <p:spPr>
          <a:xfrm>
            <a:off x="504000" y="576000"/>
            <a:ext cx="7198200" cy="718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b="0" lang="fr-CA" sz="4400" spc="-1" strike="noStrike">
                <a:solidFill>
                  <a:srgbClr val="000000"/>
                </a:solidFill>
                <a:latin typeface="Bahnschrift SemiBold Condensed"/>
                <a:ea typeface="DejaVu Sans"/>
              </a:rPr>
              <a:t>TITRE</a:t>
            </a:r>
            <a:endParaRPr b="0" lang="fr-CA" sz="4400" spc="-1" strike="noStrike">
              <a:latin typeface="Arial"/>
            </a:endParaRPr>
          </a:p>
        </p:txBody>
      </p:sp>
      <p:sp>
        <p:nvSpPr>
          <p:cNvPr id="195" name="CustomShape 4"/>
          <p:cNvSpPr/>
          <p:nvPr/>
        </p:nvSpPr>
        <p:spPr>
          <a:xfrm>
            <a:off x="2447280" y="1799640"/>
            <a:ext cx="482292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marL="216000" indent="-21528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CA" sz="3600" spc="-1" strike="noStrike">
                <a:solidFill>
                  <a:srgbClr val="000000"/>
                </a:solidFill>
                <a:latin typeface="Bahnschrift Light SemiCondensed"/>
                <a:ea typeface="DejaVu Sans"/>
              </a:rPr>
              <a:t>TEXTE ICI</a:t>
            </a:r>
            <a:endParaRPr b="0" lang="fr-CA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fr-CA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Application>LibreOffice/6.1.0.3$Windows_X86_64 LibreOffice_project/efb621ed25068d70781dc026f7e9c5187a4decd1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2019-03-18T15:01:15Z</dcterms:created>
  <dc:creator/>
  <dc:description/>
  <dc:language>fr-CA</dc:language>
  <cp:lastModifiedBy/>
  <dcterms:modified xsi:type="dcterms:W3CDTF">2019-04-12T16:31:01Z</dcterms:modified>
  <cp:revision>12</cp:revision>
  <dc:subject/>
  <dc:title>Inspiration</dc:title>
</cp:coreProperties>
</file>