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9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64" r:id="rId22"/>
    <p:sldId id="279" r:id="rId23"/>
    <p:sldId id="281" r:id="rId24"/>
    <p:sldId id="280" r:id="rId25"/>
    <p:sldId id="282" r:id="rId26"/>
    <p:sldId id="283" r:id="rId27"/>
    <p:sldId id="284" r:id="rId28"/>
    <p:sldId id="288" r:id="rId29"/>
    <p:sldId id="289" r:id="rId30"/>
    <p:sldId id="290" r:id="rId31"/>
    <p:sldId id="285" r:id="rId32"/>
    <p:sldId id="286" r:id="rId33"/>
    <p:sldId id="291" r:id="rId34"/>
    <p:sldId id="287" r:id="rId3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CE83CB3B-26C7-44BB-9CA6-38F7106994B5}">
          <p14:sldIdLst>
            <p14:sldId id="256"/>
          </p14:sldIdLst>
        </p14:section>
        <p14:section name="Section sans titre" id="{4AE1B447-2EE1-4F71-AE75-5F697A34FDA9}">
          <p14:sldIdLst>
            <p14:sldId id="257"/>
            <p14:sldId id="258"/>
            <p14:sldId id="259"/>
            <p14:sldId id="260"/>
            <p14:sldId id="261"/>
          </p14:sldIdLst>
        </p14:section>
        <p14:section name="Section sans titre" id="{E6192B6A-7613-4F63-A1C5-ED7A7142A93A}">
          <p14:sldIdLst>
            <p14:sldId id="262"/>
            <p14:sldId id="263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64"/>
            <p14:sldId id="279"/>
            <p14:sldId id="281"/>
            <p14:sldId id="280"/>
            <p14:sldId id="282"/>
            <p14:sldId id="283"/>
            <p14:sldId id="284"/>
            <p14:sldId id="288"/>
            <p14:sldId id="289"/>
            <p14:sldId id="290"/>
            <p14:sldId id="285"/>
            <p14:sldId id="286"/>
            <p14:sldId id="291"/>
            <p14:sldId id="28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837" autoAdjust="0"/>
    <p:restoredTop sz="94660"/>
  </p:normalViewPr>
  <p:slideViewPr>
    <p:cSldViewPr snapToGrid="0">
      <p:cViewPr varScale="1">
        <p:scale>
          <a:sx n="74" d="100"/>
          <a:sy n="74" d="100"/>
        </p:scale>
        <p:origin x="100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09CE3A-6042-4CC6-BFBF-F318BDCABFC8}" type="doc">
      <dgm:prSet loTypeId="urn:microsoft.com/office/officeart/2005/8/layout/default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fr-FR"/>
        </a:p>
      </dgm:t>
    </dgm:pt>
    <dgm:pt modelId="{35B3FA91-9010-45CF-9871-1C3E6B6C8D72}">
      <dgm:prSet phldrT="[Texte]"/>
      <dgm:spPr/>
      <dgm:t>
        <a:bodyPr/>
        <a:lstStyle/>
        <a:p>
          <a:r>
            <a:rPr lang="fr-FR" dirty="0" smtClean="0"/>
            <a:t>Différence dans la maitrise de l’offre, la segmentation du marché et les techniques d’approches</a:t>
          </a:r>
          <a:endParaRPr lang="fr-FR" dirty="0"/>
        </a:p>
      </dgm:t>
    </dgm:pt>
    <dgm:pt modelId="{640C1AE6-97D2-4371-A32B-F39343A10459}" type="parTrans" cxnId="{FA8ED25F-7975-4D0C-88F9-559788EC970C}">
      <dgm:prSet/>
      <dgm:spPr/>
      <dgm:t>
        <a:bodyPr/>
        <a:lstStyle/>
        <a:p>
          <a:endParaRPr lang="fr-FR"/>
        </a:p>
      </dgm:t>
    </dgm:pt>
    <dgm:pt modelId="{D87EF6E8-E82E-473C-AE86-379DDC30B6F0}" type="sibTrans" cxnId="{FA8ED25F-7975-4D0C-88F9-559788EC970C}">
      <dgm:prSet/>
      <dgm:spPr/>
      <dgm:t>
        <a:bodyPr/>
        <a:lstStyle/>
        <a:p>
          <a:endParaRPr lang="fr-FR"/>
        </a:p>
      </dgm:t>
    </dgm:pt>
    <dgm:pt modelId="{8760684C-F727-4B07-A0F7-113D015F4513}">
      <dgm:prSet phldrT="[Texte]"/>
      <dgm:spPr/>
      <dgm:t>
        <a:bodyPr/>
        <a:lstStyle/>
        <a:p>
          <a:r>
            <a:rPr lang="fr-FR" dirty="0" smtClean="0"/>
            <a:t>Volume </a:t>
          </a:r>
          <a:endParaRPr lang="fr-FR" dirty="0"/>
        </a:p>
      </dgm:t>
    </dgm:pt>
    <dgm:pt modelId="{3F6D0EF3-2BD9-4E29-A964-4CAF5A9E2511}" type="parTrans" cxnId="{653763F6-3567-40A9-B7F1-84CD8FBCAA15}">
      <dgm:prSet/>
      <dgm:spPr/>
      <dgm:t>
        <a:bodyPr/>
        <a:lstStyle/>
        <a:p>
          <a:endParaRPr lang="fr-FR"/>
        </a:p>
      </dgm:t>
    </dgm:pt>
    <dgm:pt modelId="{971C3671-BB71-4BEF-A216-5FD91E2ED6E1}" type="sibTrans" cxnId="{653763F6-3567-40A9-B7F1-84CD8FBCAA15}">
      <dgm:prSet/>
      <dgm:spPr/>
      <dgm:t>
        <a:bodyPr/>
        <a:lstStyle/>
        <a:p>
          <a:endParaRPr lang="fr-FR"/>
        </a:p>
      </dgm:t>
    </dgm:pt>
    <dgm:pt modelId="{999971CF-8108-4E19-B438-6CA89947CC3F}">
      <dgm:prSet/>
      <dgm:spPr/>
      <dgm:t>
        <a:bodyPr/>
        <a:lstStyle/>
        <a:p>
          <a:r>
            <a:rPr lang="fr-FR" dirty="0" smtClean="0"/>
            <a:t>Forces</a:t>
          </a:r>
          <a:r>
            <a:rPr lang="fr-FR" baseline="0" dirty="0" smtClean="0"/>
            <a:t> de vente comme avantage concurrentiel</a:t>
          </a:r>
          <a:endParaRPr lang="fr-FR" dirty="0"/>
        </a:p>
      </dgm:t>
    </dgm:pt>
    <dgm:pt modelId="{D37F59C0-234B-4361-BB41-40D23E763064}" type="parTrans" cxnId="{9F444362-395A-43CA-9BC6-5A4FC5711140}">
      <dgm:prSet/>
      <dgm:spPr/>
      <dgm:t>
        <a:bodyPr/>
        <a:lstStyle/>
        <a:p>
          <a:endParaRPr lang="fr-FR"/>
        </a:p>
      </dgm:t>
    </dgm:pt>
    <dgm:pt modelId="{2F580E12-235E-4C21-B5AC-B3B643636D96}" type="sibTrans" cxnId="{9F444362-395A-43CA-9BC6-5A4FC5711140}">
      <dgm:prSet/>
      <dgm:spPr/>
      <dgm:t>
        <a:bodyPr/>
        <a:lstStyle/>
        <a:p>
          <a:endParaRPr lang="fr-FR"/>
        </a:p>
      </dgm:t>
    </dgm:pt>
    <dgm:pt modelId="{A6C5B7D0-C1F9-45F7-B544-C0C359A97998}" type="pres">
      <dgm:prSet presAssocID="{D109CE3A-6042-4CC6-BFBF-F318BDCABFC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E2F5E8C9-95D9-4194-A542-343D171736CA}" type="pres">
      <dgm:prSet presAssocID="{35B3FA91-9010-45CF-9871-1C3E6B6C8D72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D78F16E-E628-43C6-97EA-25E81A00907F}" type="pres">
      <dgm:prSet presAssocID="{D87EF6E8-E82E-473C-AE86-379DDC30B6F0}" presName="sibTrans" presStyleCnt="0"/>
      <dgm:spPr/>
    </dgm:pt>
    <dgm:pt modelId="{05FB2432-9AF0-4E04-9447-FB0AC16D2BF9}" type="pres">
      <dgm:prSet presAssocID="{8760684C-F727-4B07-A0F7-113D015F4513}" presName="node" presStyleLbl="node1" presStyleIdx="1" presStyleCnt="3" custLinFactNeighborX="4836" custLinFactNeighborY="317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0FCE100-7A99-4EAF-93E9-F2BA87D477AB}" type="pres">
      <dgm:prSet presAssocID="{971C3671-BB71-4BEF-A216-5FD91E2ED6E1}" presName="sibTrans" presStyleCnt="0"/>
      <dgm:spPr/>
    </dgm:pt>
    <dgm:pt modelId="{79522DAC-0EE9-4E01-ACC7-D85FDBC40E09}" type="pres">
      <dgm:prSet presAssocID="{999971CF-8108-4E19-B438-6CA89947CC3F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F444362-395A-43CA-9BC6-5A4FC5711140}" srcId="{D109CE3A-6042-4CC6-BFBF-F318BDCABFC8}" destId="{999971CF-8108-4E19-B438-6CA89947CC3F}" srcOrd="2" destOrd="0" parTransId="{D37F59C0-234B-4361-BB41-40D23E763064}" sibTransId="{2F580E12-235E-4C21-B5AC-B3B643636D96}"/>
    <dgm:cxn modelId="{7E24965E-BD8A-44D7-8C85-987EA7E82E15}" type="presOf" srcId="{8760684C-F727-4B07-A0F7-113D015F4513}" destId="{05FB2432-9AF0-4E04-9447-FB0AC16D2BF9}" srcOrd="0" destOrd="0" presId="urn:microsoft.com/office/officeart/2005/8/layout/default"/>
    <dgm:cxn modelId="{1E0E25CA-AE9B-4096-BA34-6CA53D2909B4}" type="presOf" srcId="{D109CE3A-6042-4CC6-BFBF-F318BDCABFC8}" destId="{A6C5B7D0-C1F9-45F7-B544-C0C359A97998}" srcOrd="0" destOrd="0" presId="urn:microsoft.com/office/officeart/2005/8/layout/default"/>
    <dgm:cxn modelId="{653763F6-3567-40A9-B7F1-84CD8FBCAA15}" srcId="{D109CE3A-6042-4CC6-BFBF-F318BDCABFC8}" destId="{8760684C-F727-4B07-A0F7-113D015F4513}" srcOrd="1" destOrd="0" parTransId="{3F6D0EF3-2BD9-4E29-A964-4CAF5A9E2511}" sibTransId="{971C3671-BB71-4BEF-A216-5FD91E2ED6E1}"/>
    <dgm:cxn modelId="{9C43D557-B977-4C83-8729-CC0835EA6C6D}" type="presOf" srcId="{35B3FA91-9010-45CF-9871-1C3E6B6C8D72}" destId="{E2F5E8C9-95D9-4194-A542-343D171736CA}" srcOrd="0" destOrd="0" presId="urn:microsoft.com/office/officeart/2005/8/layout/default"/>
    <dgm:cxn modelId="{5269C276-7CDA-4A13-82B2-E8D10B78F1D0}" type="presOf" srcId="{999971CF-8108-4E19-B438-6CA89947CC3F}" destId="{79522DAC-0EE9-4E01-ACC7-D85FDBC40E09}" srcOrd="0" destOrd="0" presId="urn:microsoft.com/office/officeart/2005/8/layout/default"/>
    <dgm:cxn modelId="{FA8ED25F-7975-4D0C-88F9-559788EC970C}" srcId="{D109CE3A-6042-4CC6-BFBF-F318BDCABFC8}" destId="{35B3FA91-9010-45CF-9871-1C3E6B6C8D72}" srcOrd="0" destOrd="0" parTransId="{640C1AE6-97D2-4371-A32B-F39343A10459}" sibTransId="{D87EF6E8-E82E-473C-AE86-379DDC30B6F0}"/>
    <dgm:cxn modelId="{A99BC292-49F6-4CAB-A6C9-E34D9C2BFA9F}" type="presParOf" srcId="{A6C5B7D0-C1F9-45F7-B544-C0C359A97998}" destId="{E2F5E8C9-95D9-4194-A542-343D171736CA}" srcOrd="0" destOrd="0" presId="urn:microsoft.com/office/officeart/2005/8/layout/default"/>
    <dgm:cxn modelId="{377D059F-0775-4E6B-A5D8-C47773ED4565}" type="presParOf" srcId="{A6C5B7D0-C1F9-45F7-B544-C0C359A97998}" destId="{3D78F16E-E628-43C6-97EA-25E81A00907F}" srcOrd="1" destOrd="0" presId="urn:microsoft.com/office/officeart/2005/8/layout/default"/>
    <dgm:cxn modelId="{A33BC7A9-8ACD-4BA4-BD8F-126FC8A9BAFE}" type="presParOf" srcId="{A6C5B7D0-C1F9-45F7-B544-C0C359A97998}" destId="{05FB2432-9AF0-4E04-9447-FB0AC16D2BF9}" srcOrd="2" destOrd="0" presId="urn:microsoft.com/office/officeart/2005/8/layout/default"/>
    <dgm:cxn modelId="{6F0F5B98-F963-438C-ACA8-AE2E64260631}" type="presParOf" srcId="{A6C5B7D0-C1F9-45F7-B544-C0C359A97998}" destId="{E0FCE100-7A99-4EAF-93E9-F2BA87D477AB}" srcOrd="3" destOrd="0" presId="urn:microsoft.com/office/officeart/2005/8/layout/default"/>
    <dgm:cxn modelId="{38A0A63C-821B-479C-80AD-5C02CE4A76CF}" type="presParOf" srcId="{A6C5B7D0-C1F9-45F7-B544-C0C359A97998}" destId="{79522DAC-0EE9-4E01-ACC7-D85FDBC40E09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EBA417E-44B1-40EC-BA62-FCC45A2710F2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A5BBD826-52A7-42BA-876E-D6B8E0FC00C7}">
      <dgm:prSet/>
      <dgm:spPr>
        <a:solidFill>
          <a:srgbClr val="00B050"/>
        </a:solidFill>
      </dgm:spPr>
      <dgm:t>
        <a:bodyPr/>
        <a:lstStyle/>
        <a:p>
          <a:pPr rtl="0"/>
          <a:r>
            <a:rPr lang="fr-FR" dirty="0" smtClean="0"/>
            <a:t>Besoin de données</a:t>
          </a:r>
        </a:p>
        <a:p>
          <a:pPr rtl="0"/>
          <a:r>
            <a:rPr lang="fr-FR" dirty="0" smtClean="0"/>
            <a:t> Historiques, relationnelles, personnelles, logistiques, réglementaires, structurées, disponibles et fiables </a:t>
          </a:r>
          <a:endParaRPr lang="fr-FR" dirty="0"/>
        </a:p>
      </dgm:t>
    </dgm:pt>
    <dgm:pt modelId="{D62DA3E1-B882-4103-A3C1-E743A51CCE6F}" type="parTrans" cxnId="{8E74B0F1-042C-4BF9-82A9-A2895E492041}">
      <dgm:prSet/>
      <dgm:spPr/>
      <dgm:t>
        <a:bodyPr/>
        <a:lstStyle/>
        <a:p>
          <a:endParaRPr lang="fr-FR"/>
        </a:p>
      </dgm:t>
    </dgm:pt>
    <dgm:pt modelId="{ACD37AA8-92ED-4EBB-98D9-D85C6B3EAE57}" type="sibTrans" cxnId="{8E74B0F1-042C-4BF9-82A9-A2895E492041}">
      <dgm:prSet/>
      <dgm:spPr/>
      <dgm:t>
        <a:bodyPr/>
        <a:lstStyle/>
        <a:p>
          <a:endParaRPr lang="fr-FR"/>
        </a:p>
      </dgm:t>
    </dgm:pt>
    <dgm:pt modelId="{F3BA77C5-520E-4FA1-9911-B51257BD16CF}">
      <dgm:prSet/>
      <dgm:spPr>
        <a:solidFill>
          <a:srgbClr val="FF0000"/>
        </a:solidFill>
      </dgm:spPr>
      <dgm:t>
        <a:bodyPr/>
        <a:lstStyle/>
        <a:p>
          <a:pPr rtl="0"/>
          <a:r>
            <a:rPr lang="fr-FR" dirty="0" smtClean="0"/>
            <a:t>Objets connectés</a:t>
          </a:r>
        </a:p>
        <a:p>
          <a:pPr rtl="0"/>
          <a:r>
            <a:rPr lang="fr-FR" dirty="0" smtClean="0"/>
            <a:t>Usage personnel et atout pour l’entreprise, mais pas de perception immédiate de leur application première.</a:t>
          </a:r>
          <a:endParaRPr lang="fr-FR" dirty="0"/>
        </a:p>
      </dgm:t>
    </dgm:pt>
    <dgm:pt modelId="{AFA92895-0A09-40FD-B91E-ACCD5E469C7C}" type="parTrans" cxnId="{FD4BDBB4-879F-4953-9A7B-63B979A3FD59}">
      <dgm:prSet/>
      <dgm:spPr/>
      <dgm:t>
        <a:bodyPr/>
        <a:lstStyle/>
        <a:p>
          <a:endParaRPr lang="fr-FR"/>
        </a:p>
      </dgm:t>
    </dgm:pt>
    <dgm:pt modelId="{98F78387-59AF-423D-9742-0C807F3293C5}" type="sibTrans" cxnId="{FD4BDBB4-879F-4953-9A7B-63B979A3FD59}">
      <dgm:prSet/>
      <dgm:spPr/>
      <dgm:t>
        <a:bodyPr/>
        <a:lstStyle/>
        <a:p>
          <a:endParaRPr lang="fr-FR"/>
        </a:p>
      </dgm:t>
    </dgm:pt>
    <dgm:pt modelId="{96A402B3-AEFC-4A57-AC00-3C87BDC81152}">
      <dgm:prSet/>
      <dgm:spPr>
        <a:solidFill>
          <a:srgbClr val="7030A0"/>
        </a:solidFill>
      </dgm:spPr>
      <dgm:t>
        <a:bodyPr/>
        <a:lstStyle/>
        <a:p>
          <a:pPr rtl="0"/>
          <a:r>
            <a:rPr lang="fr-FR" dirty="0" err="1" smtClean="0"/>
            <a:t>Big</a:t>
          </a:r>
          <a:r>
            <a:rPr lang="fr-FR" dirty="0" smtClean="0"/>
            <a:t> Data semble provenir d’un autre monde pour les non initiés, alors que pour les commerciaux il s’agit d’une mine d’or à laquelle ils souhaiteraient avoir accès. </a:t>
          </a:r>
          <a:endParaRPr lang="fr-FR" dirty="0"/>
        </a:p>
      </dgm:t>
    </dgm:pt>
    <dgm:pt modelId="{70CCB319-40F1-4923-AD9D-355D279BB579}" type="parTrans" cxnId="{B1241E2F-355E-40B0-B85C-787DE821EBDB}">
      <dgm:prSet/>
      <dgm:spPr/>
      <dgm:t>
        <a:bodyPr/>
        <a:lstStyle/>
        <a:p>
          <a:endParaRPr lang="fr-FR"/>
        </a:p>
      </dgm:t>
    </dgm:pt>
    <dgm:pt modelId="{AAEFC435-B705-4084-BB70-7C6190ECC897}" type="sibTrans" cxnId="{B1241E2F-355E-40B0-B85C-787DE821EBDB}">
      <dgm:prSet/>
      <dgm:spPr/>
      <dgm:t>
        <a:bodyPr/>
        <a:lstStyle/>
        <a:p>
          <a:endParaRPr lang="fr-FR"/>
        </a:p>
      </dgm:t>
    </dgm:pt>
    <dgm:pt modelId="{70BB93D9-88B7-4B87-8F9C-3FBCE8A1D3CD}" type="pres">
      <dgm:prSet presAssocID="{1EBA417E-44B1-40EC-BA62-FCC45A2710F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0492F90B-646A-431D-8C55-AE71ED4540E2}" type="pres">
      <dgm:prSet presAssocID="{A5BBD826-52A7-42BA-876E-D6B8E0FC00C7}" presName="root" presStyleCnt="0"/>
      <dgm:spPr/>
    </dgm:pt>
    <dgm:pt modelId="{FC1E019B-67FF-474F-BFDE-BBF45195AE74}" type="pres">
      <dgm:prSet presAssocID="{A5BBD826-52A7-42BA-876E-D6B8E0FC00C7}" presName="rootComposite" presStyleCnt="0"/>
      <dgm:spPr/>
    </dgm:pt>
    <dgm:pt modelId="{2C22E4BD-321B-4951-87A2-A1E87E0B9ABC}" type="pres">
      <dgm:prSet presAssocID="{A5BBD826-52A7-42BA-876E-D6B8E0FC00C7}" presName="rootText" presStyleLbl="node1" presStyleIdx="0" presStyleCnt="3"/>
      <dgm:spPr/>
      <dgm:t>
        <a:bodyPr/>
        <a:lstStyle/>
        <a:p>
          <a:endParaRPr lang="fr-FR"/>
        </a:p>
      </dgm:t>
    </dgm:pt>
    <dgm:pt modelId="{48E6959A-9B26-4A13-978A-0D3F476FA822}" type="pres">
      <dgm:prSet presAssocID="{A5BBD826-52A7-42BA-876E-D6B8E0FC00C7}" presName="rootConnector" presStyleLbl="node1" presStyleIdx="0" presStyleCnt="3"/>
      <dgm:spPr/>
      <dgm:t>
        <a:bodyPr/>
        <a:lstStyle/>
        <a:p>
          <a:endParaRPr lang="fr-FR"/>
        </a:p>
      </dgm:t>
    </dgm:pt>
    <dgm:pt modelId="{A8468FC9-5AE2-4312-81C3-C844887052B6}" type="pres">
      <dgm:prSet presAssocID="{A5BBD826-52A7-42BA-876E-D6B8E0FC00C7}" presName="childShape" presStyleCnt="0"/>
      <dgm:spPr/>
    </dgm:pt>
    <dgm:pt modelId="{EEF5D637-8217-4ECA-81D5-45BCE93DE310}" type="pres">
      <dgm:prSet presAssocID="{F3BA77C5-520E-4FA1-9911-B51257BD16CF}" presName="root" presStyleCnt="0"/>
      <dgm:spPr/>
    </dgm:pt>
    <dgm:pt modelId="{84098CAC-BCC7-4EC3-BB9B-FCEC95C7C75D}" type="pres">
      <dgm:prSet presAssocID="{F3BA77C5-520E-4FA1-9911-B51257BD16CF}" presName="rootComposite" presStyleCnt="0"/>
      <dgm:spPr/>
    </dgm:pt>
    <dgm:pt modelId="{E8732717-7192-4D8A-935D-A49227B78A76}" type="pres">
      <dgm:prSet presAssocID="{F3BA77C5-520E-4FA1-9911-B51257BD16CF}" presName="rootText" presStyleLbl="node1" presStyleIdx="1" presStyleCnt="3"/>
      <dgm:spPr/>
      <dgm:t>
        <a:bodyPr/>
        <a:lstStyle/>
        <a:p>
          <a:endParaRPr lang="fr-FR"/>
        </a:p>
      </dgm:t>
    </dgm:pt>
    <dgm:pt modelId="{05DFFB16-FF58-4883-97AD-C34F0E7DD277}" type="pres">
      <dgm:prSet presAssocID="{F3BA77C5-520E-4FA1-9911-B51257BD16CF}" presName="rootConnector" presStyleLbl="node1" presStyleIdx="1" presStyleCnt="3"/>
      <dgm:spPr/>
      <dgm:t>
        <a:bodyPr/>
        <a:lstStyle/>
        <a:p>
          <a:endParaRPr lang="fr-FR"/>
        </a:p>
      </dgm:t>
    </dgm:pt>
    <dgm:pt modelId="{27399FD0-D0BC-466C-A324-8A42A6B33455}" type="pres">
      <dgm:prSet presAssocID="{F3BA77C5-520E-4FA1-9911-B51257BD16CF}" presName="childShape" presStyleCnt="0"/>
      <dgm:spPr/>
    </dgm:pt>
    <dgm:pt modelId="{14BDCA06-3B25-44EC-99E8-4F9E2FF2541B}" type="pres">
      <dgm:prSet presAssocID="{96A402B3-AEFC-4A57-AC00-3C87BDC81152}" presName="root" presStyleCnt="0"/>
      <dgm:spPr/>
    </dgm:pt>
    <dgm:pt modelId="{731F896F-C587-4BFF-B3F7-6B5A45CC29FC}" type="pres">
      <dgm:prSet presAssocID="{96A402B3-AEFC-4A57-AC00-3C87BDC81152}" presName="rootComposite" presStyleCnt="0"/>
      <dgm:spPr/>
    </dgm:pt>
    <dgm:pt modelId="{4A615434-01AD-4C5C-A8FA-89AE5972EE9A}" type="pres">
      <dgm:prSet presAssocID="{96A402B3-AEFC-4A57-AC00-3C87BDC81152}" presName="rootText" presStyleLbl="node1" presStyleIdx="2" presStyleCnt="3"/>
      <dgm:spPr/>
      <dgm:t>
        <a:bodyPr/>
        <a:lstStyle/>
        <a:p>
          <a:endParaRPr lang="fr-FR"/>
        </a:p>
      </dgm:t>
    </dgm:pt>
    <dgm:pt modelId="{D44AFADB-6859-40E0-9305-534886CA4607}" type="pres">
      <dgm:prSet presAssocID="{96A402B3-AEFC-4A57-AC00-3C87BDC81152}" presName="rootConnector" presStyleLbl="node1" presStyleIdx="2" presStyleCnt="3"/>
      <dgm:spPr/>
      <dgm:t>
        <a:bodyPr/>
        <a:lstStyle/>
        <a:p>
          <a:endParaRPr lang="fr-FR"/>
        </a:p>
      </dgm:t>
    </dgm:pt>
    <dgm:pt modelId="{B108659F-F445-4476-AD60-DCFF55A77DE4}" type="pres">
      <dgm:prSet presAssocID="{96A402B3-AEFC-4A57-AC00-3C87BDC81152}" presName="childShape" presStyleCnt="0"/>
      <dgm:spPr/>
    </dgm:pt>
  </dgm:ptLst>
  <dgm:cxnLst>
    <dgm:cxn modelId="{01A18410-4D3E-4504-A45D-A1DA77D7177C}" type="presOf" srcId="{A5BBD826-52A7-42BA-876E-D6B8E0FC00C7}" destId="{2C22E4BD-321B-4951-87A2-A1E87E0B9ABC}" srcOrd="0" destOrd="0" presId="urn:microsoft.com/office/officeart/2005/8/layout/hierarchy3"/>
    <dgm:cxn modelId="{B1241E2F-355E-40B0-B85C-787DE821EBDB}" srcId="{1EBA417E-44B1-40EC-BA62-FCC45A2710F2}" destId="{96A402B3-AEFC-4A57-AC00-3C87BDC81152}" srcOrd="2" destOrd="0" parTransId="{70CCB319-40F1-4923-AD9D-355D279BB579}" sibTransId="{AAEFC435-B705-4084-BB70-7C6190ECC897}"/>
    <dgm:cxn modelId="{04427FC8-E2F2-4288-B329-FAB97F6A60AC}" type="presOf" srcId="{96A402B3-AEFC-4A57-AC00-3C87BDC81152}" destId="{D44AFADB-6859-40E0-9305-534886CA4607}" srcOrd="1" destOrd="0" presId="urn:microsoft.com/office/officeart/2005/8/layout/hierarchy3"/>
    <dgm:cxn modelId="{95051492-634C-45CD-98AB-F318CE7EEA30}" type="presOf" srcId="{F3BA77C5-520E-4FA1-9911-B51257BD16CF}" destId="{E8732717-7192-4D8A-935D-A49227B78A76}" srcOrd="0" destOrd="0" presId="urn:microsoft.com/office/officeart/2005/8/layout/hierarchy3"/>
    <dgm:cxn modelId="{4BDDD5F1-C6F1-4252-BD1E-E6C649A5DC8C}" type="presOf" srcId="{F3BA77C5-520E-4FA1-9911-B51257BD16CF}" destId="{05DFFB16-FF58-4883-97AD-C34F0E7DD277}" srcOrd="1" destOrd="0" presId="urn:microsoft.com/office/officeart/2005/8/layout/hierarchy3"/>
    <dgm:cxn modelId="{E2E8B1B0-D06B-4DB3-8022-6927ED06C58F}" type="presOf" srcId="{1EBA417E-44B1-40EC-BA62-FCC45A2710F2}" destId="{70BB93D9-88B7-4B87-8F9C-3FBCE8A1D3CD}" srcOrd="0" destOrd="0" presId="urn:microsoft.com/office/officeart/2005/8/layout/hierarchy3"/>
    <dgm:cxn modelId="{26F48558-9C0D-49F9-B741-85B0208CAA95}" type="presOf" srcId="{96A402B3-AEFC-4A57-AC00-3C87BDC81152}" destId="{4A615434-01AD-4C5C-A8FA-89AE5972EE9A}" srcOrd="0" destOrd="0" presId="urn:microsoft.com/office/officeart/2005/8/layout/hierarchy3"/>
    <dgm:cxn modelId="{0A982835-2316-41ED-982B-17F92CAC4333}" type="presOf" srcId="{A5BBD826-52A7-42BA-876E-D6B8E0FC00C7}" destId="{48E6959A-9B26-4A13-978A-0D3F476FA822}" srcOrd="1" destOrd="0" presId="urn:microsoft.com/office/officeart/2005/8/layout/hierarchy3"/>
    <dgm:cxn modelId="{8E74B0F1-042C-4BF9-82A9-A2895E492041}" srcId="{1EBA417E-44B1-40EC-BA62-FCC45A2710F2}" destId="{A5BBD826-52A7-42BA-876E-D6B8E0FC00C7}" srcOrd="0" destOrd="0" parTransId="{D62DA3E1-B882-4103-A3C1-E743A51CCE6F}" sibTransId="{ACD37AA8-92ED-4EBB-98D9-D85C6B3EAE57}"/>
    <dgm:cxn modelId="{FD4BDBB4-879F-4953-9A7B-63B979A3FD59}" srcId="{1EBA417E-44B1-40EC-BA62-FCC45A2710F2}" destId="{F3BA77C5-520E-4FA1-9911-B51257BD16CF}" srcOrd="1" destOrd="0" parTransId="{AFA92895-0A09-40FD-B91E-ACCD5E469C7C}" sibTransId="{98F78387-59AF-423D-9742-0C807F3293C5}"/>
    <dgm:cxn modelId="{F6CE0CB7-64C3-4BB3-BA59-1EE3FEE00E04}" type="presParOf" srcId="{70BB93D9-88B7-4B87-8F9C-3FBCE8A1D3CD}" destId="{0492F90B-646A-431D-8C55-AE71ED4540E2}" srcOrd="0" destOrd="0" presId="urn:microsoft.com/office/officeart/2005/8/layout/hierarchy3"/>
    <dgm:cxn modelId="{83C2669B-BB8C-4F3D-8EDB-8A81EA8C5CC1}" type="presParOf" srcId="{0492F90B-646A-431D-8C55-AE71ED4540E2}" destId="{FC1E019B-67FF-474F-BFDE-BBF45195AE74}" srcOrd="0" destOrd="0" presId="urn:microsoft.com/office/officeart/2005/8/layout/hierarchy3"/>
    <dgm:cxn modelId="{CAA8DF82-BDC0-4B22-B4AF-A96C9E465261}" type="presParOf" srcId="{FC1E019B-67FF-474F-BFDE-BBF45195AE74}" destId="{2C22E4BD-321B-4951-87A2-A1E87E0B9ABC}" srcOrd="0" destOrd="0" presId="urn:microsoft.com/office/officeart/2005/8/layout/hierarchy3"/>
    <dgm:cxn modelId="{C3FB1C4B-93EA-4D9C-96AC-D54510BAE813}" type="presParOf" srcId="{FC1E019B-67FF-474F-BFDE-BBF45195AE74}" destId="{48E6959A-9B26-4A13-978A-0D3F476FA822}" srcOrd="1" destOrd="0" presId="urn:microsoft.com/office/officeart/2005/8/layout/hierarchy3"/>
    <dgm:cxn modelId="{55A67056-DFBB-4B0F-87E7-82D6B5438D9D}" type="presParOf" srcId="{0492F90B-646A-431D-8C55-AE71ED4540E2}" destId="{A8468FC9-5AE2-4312-81C3-C844887052B6}" srcOrd="1" destOrd="0" presId="urn:microsoft.com/office/officeart/2005/8/layout/hierarchy3"/>
    <dgm:cxn modelId="{1BBAC55F-8AF4-4E20-928B-B7BE1D9365F2}" type="presParOf" srcId="{70BB93D9-88B7-4B87-8F9C-3FBCE8A1D3CD}" destId="{EEF5D637-8217-4ECA-81D5-45BCE93DE310}" srcOrd="1" destOrd="0" presId="urn:microsoft.com/office/officeart/2005/8/layout/hierarchy3"/>
    <dgm:cxn modelId="{C143D76C-A9F0-4EAE-9D15-9701772A3C18}" type="presParOf" srcId="{EEF5D637-8217-4ECA-81D5-45BCE93DE310}" destId="{84098CAC-BCC7-4EC3-BB9B-FCEC95C7C75D}" srcOrd="0" destOrd="0" presId="urn:microsoft.com/office/officeart/2005/8/layout/hierarchy3"/>
    <dgm:cxn modelId="{491D60F6-CE83-4CAC-8C40-04F72B311A3B}" type="presParOf" srcId="{84098CAC-BCC7-4EC3-BB9B-FCEC95C7C75D}" destId="{E8732717-7192-4D8A-935D-A49227B78A76}" srcOrd="0" destOrd="0" presId="urn:microsoft.com/office/officeart/2005/8/layout/hierarchy3"/>
    <dgm:cxn modelId="{F064ACDE-5905-4FD8-9506-6E0EA94A7031}" type="presParOf" srcId="{84098CAC-BCC7-4EC3-BB9B-FCEC95C7C75D}" destId="{05DFFB16-FF58-4883-97AD-C34F0E7DD277}" srcOrd="1" destOrd="0" presId="urn:microsoft.com/office/officeart/2005/8/layout/hierarchy3"/>
    <dgm:cxn modelId="{04CB4717-5836-48D9-95F7-4D6F7213F499}" type="presParOf" srcId="{EEF5D637-8217-4ECA-81D5-45BCE93DE310}" destId="{27399FD0-D0BC-466C-A324-8A42A6B33455}" srcOrd="1" destOrd="0" presId="urn:microsoft.com/office/officeart/2005/8/layout/hierarchy3"/>
    <dgm:cxn modelId="{98DDCCA8-FBDD-449D-9C12-44F9A7351446}" type="presParOf" srcId="{70BB93D9-88B7-4B87-8F9C-3FBCE8A1D3CD}" destId="{14BDCA06-3B25-44EC-99E8-4F9E2FF2541B}" srcOrd="2" destOrd="0" presId="urn:microsoft.com/office/officeart/2005/8/layout/hierarchy3"/>
    <dgm:cxn modelId="{A16089CF-2714-4165-A92C-22F763DB2A95}" type="presParOf" srcId="{14BDCA06-3B25-44EC-99E8-4F9E2FF2541B}" destId="{731F896F-C587-4BFF-B3F7-6B5A45CC29FC}" srcOrd="0" destOrd="0" presId="urn:microsoft.com/office/officeart/2005/8/layout/hierarchy3"/>
    <dgm:cxn modelId="{643CF236-A2C0-454E-9F7A-7A6C794FE3BA}" type="presParOf" srcId="{731F896F-C587-4BFF-B3F7-6B5A45CC29FC}" destId="{4A615434-01AD-4C5C-A8FA-89AE5972EE9A}" srcOrd="0" destOrd="0" presId="urn:microsoft.com/office/officeart/2005/8/layout/hierarchy3"/>
    <dgm:cxn modelId="{1C25DDBA-6CE2-4BCB-A2C5-85D16D3DD945}" type="presParOf" srcId="{731F896F-C587-4BFF-B3F7-6B5A45CC29FC}" destId="{D44AFADB-6859-40E0-9305-534886CA4607}" srcOrd="1" destOrd="0" presId="urn:microsoft.com/office/officeart/2005/8/layout/hierarchy3"/>
    <dgm:cxn modelId="{E49AD3EB-A0B7-492C-9BB3-CDE9E2DEFC9C}" type="presParOf" srcId="{14BDCA06-3B25-44EC-99E8-4F9E2FF2541B}" destId="{B108659F-F445-4476-AD60-DCFF55A77DE4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CBFDDC6-01CB-4FED-9714-AF9A1396798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6FA198D-D7F1-44EE-B5E1-BC4078A81F15}">
      <dgm:prSet/>
      <dgm:spPr/>
      <dgm:t>
        <a:bodyPr/>
        <a:lstStyle/>
        <a:p>
          <a:pPr rtl="0"/>
          <a:r>
            <a:rPr lang="fr-FR" dirty="0" smtClean="0"/>
            <a:t>- Structure diffuse</a:t>
          </a:r>
          <a:endParaRPr lang="fr-FR" dirty="0"/>
        </a:p>
      </dgm:t>
    </dgm:pt>
    <dgm:pt modelId="{BA3B69E7-83C1-4B3C-B2A1-770A26A6C1F6}" type="parTrans" cxnId="{6D5FF9F8-BD77-4349-9621-292718FC0885}">
      <dgm:prSet/>
      <dgm:spPr/>
      <dgm:t>
        <a:bodyPr/>
        <a:lstStyle/>
        <a:p>
          <a:endParaRPr lang="fr-FR"/>
        </a:p>
      </dgm:t>
    </dgm:pt>
    <dgm:pt modelId="{D9982241-9030-4B88-B6F6-EDBBF93D7386}" type="sibTrans" cxnId="{6D5FF9F8-BD77-4349-9621-292718FC0885}">
      <dgm:prSet/>
      <dgm:spPr/>
      <dgm:t>
        <a:bodyPr/>
        <a:lstStyle/>
        <a:p>
          <a:endParaRPr lang="fr-FR"/>
        </a:p>
      </dgm:t>
    </dgm:pt>
    <dgm:pt modelId="{5CDE7B71-850F-4BFF-AFAF-34FE9269589F}">
      <dgm:prSet/>
      <dgm:spPr/>
      <dgm:t>
        <a:bodyPr/>
        <a:lstStyle/>
        <a:p>
          <a:pPr rtl="0"/>
          <a:r>
            <a:rPr lang="fr-FR" dirty="0" smtClean="0"/>
            <a:t>- Projets en cours d’amélioration des flux de manière qualitative, quantitative, et somme toute, fiabilité.</a:t>
          </a:r>
          <a:endParaRPr lang="fr-FR" dirty="0"/>
        </a:p>
      </dgm:t>
    </dgm:pt>
    <dgm:pt modelId="{1EFE5BAB-F34B-4695-8D91-328DAC68DB76}" type="parTrans" cxnId="{3A917D72-B132-445E-99B1-E32A592CDD88}">
      <dgm:prSet/>
      <dgm:spPr/>
      <dgm:t>
        <a:bodyPr/>
        <a:lstStyle/>
        <a:p>
          <a:endParaRPr lang="fr-FR"/>
        </a:p>
      </dgm:t>
    </dgm:pt>
    <dgm:pt modelId="{914A1593-B726-4893-86BE-8D180DAE0324}" type="sibTrans" cxnId="{3A917D72-B132-445E-99B1-E32A592CDD88}">
      <dgm:prSet/>
      <dgm:spPr/>
      <dgm:t>
        <a:bodyPr/>
        <a:lstStyle/>
        <a:p>
          <a:endParaRPr lang="fr-FR"/>
        </a:p>
      </dgm:t>
    </dgm:pt>
    <dgm:pt modelId="{9BE0B7CC-4302-4F49-A0BE-CFF4EEE3CE15}">
      <dgm:prSet/>
      <dgm:spPr/>
      <dgm:t>
        <a:bodyPr/>
        <a:lstStyle/>
        <a:p>
          <a:pPr rtl="0"/>
          <a:r>
            <a:rPr lang="fr-FR" dirty="0" smtClean="0"/>
            <a:t>- Importance commerciale de la collecte de données pour agrandir le portefeuille client, sans oublier les problématiques réglementaires et business.</a:t>
          </a:r>
          <a:endParaRPr lang="fr-FR" dirty="0"/>
        </a:p>
      </dgm:t>
    </dgm:pt>
    <dgm:pt modelId="{C14FF3AE-F640-43A0-A7F4-C487AB80A267}" type="parTrans" cxnId="{FE8DD99A-D05F-4A67-908D-1E9A31EEB5BF}">
      <dgm:prSet/>
      <dgm:spPr/>
      <dgm:t>
        <a:bodyPr/>
        <a:lstStyle/>
        <a:p>
          <a:endParaRPr lang="fr-FR"/>
        </a:p>
      </dgm:t>
    </dgm:pt>
    <dgm:pt modelId="{F5C988FA-969D-4B6B-BE95-1076A934206D}" type="sibTrans" cxnId="{FE8DD99A-D05F-4A67-908D-1E9A31EEB5BF}">
      <dgm:prSet/>
      <dgm:spPr/>
      <dgm:t>
        <a:bodyPr/>
        <a:lstStyle/>
        <a:p>
          <a:endParaRPr lang="fr-FR"/>
        </a:p>
      </dgm:t>
    </dgm:pt>
    <dgm:pt modelId="{D207F84D-73AB-4A91-BA7A-D4F792A8C476}" type="pres">
      <dgm:prSet presAssocID="{DCBFDDC6-01CB-4FED-9714-AF9A1396798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7C04896C-F9CB-4BBE-985C-5D1F949E7411}" type="pres">
      <dgm:prSet presAssocID="{D6FA198D-D7F1-44EE-B5E1-BC4078A81F15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E01936D-3AE2-4CA0-8309-1FCAA427668D}" type="pres">
      <dgm:prSet presAssocID="{D9982241-9030-4B88-B6F6-EDBBF93D7386}" presName="spacer" presStyleCnt="0"/>
      <dgm:spPr/>
    </dgm:pt>
    <dgm:pt modelId="{D280B102-010E-49B4-98D5-016ABC26C7A1}" type="pres">
      <dgm:prSet presAssocID="{5CDE7B71-850F-4BFF-AFAF-34FE9269589F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FB97D01-2FC4-4322-A533-EA20F0D439DA}" type="pres">
      <dgm:prSet presAssocID="{914A1593-B726-4893-86BE-8D180DAE0324}" presName="spacer" presStyleCnt="0"/>
      <dgm:spPr/>
    </dgm:pt>
    <dgm:pt modelId="{31E8D89C-7ADF-426E-9279-071B2CBBDB41}" type="pres">
      <dgm:prSet presAssocID="{9BE0B7CC-4302-4F49-A0BE-CFF4EEE3CE15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61E6BF38-A749-406A-9217-CBCE192F3803}" type="presOf" srcId="{5CDE7B71-850F-4BFF-AFAF-34FE9269589F}" destId="{D280B102-010E-49B4-98D5-016ABC26C7A1}" srcOrd="0" destOrd="0" presId="urn:microsoft.com/office/officeart/2005/8/layout/vList2"/>
    <dgm:cxn modelId="{C4964842-45D7-4C9B-A7F7-9F173D2E7582}" type="presOf" srcId="{DCBFDDC6-01CB-4FED-9714-AF9A1396798D}" destId="{D207F84D-73AB-4A91-BA7A-D4F792A8C476}" srcOrd="0" destOrd="0" presId="urn:microsoft.com/office/officeart/2005/8/layout/vList2"/>
    <dgm:cxn modelId="{3A917D72-B132-445E-99B1-E32A592CDD88}" srcId="{DCBFDDC6-01CB-4FED-9714-AF9A1396798D}" destId="{5CDE7B71-850F-4BFF-AFAF-34FE9269589F}" srcOrd="1" destOrd="0" parTransId="{1EFE5BAB-F34B-4695-8D91-328DAC68DB76}" sibTransId="{914A1593-B726-4893-86BE-8D180DAE0324}"/>
    <dgm:cxn modelId="{538D0B12-D00A-4DF6-AD80-2EF020D5A21D}" type="presOf" srcId="{9BE0B7CC-4302-4F49-A0BE-CFF4EEE3CE15}" destId="{31E8D89C-7ADF-426E-9279-071B2CBBDB41}" srcOrd="0" destOrd="0" presId="urn:microsoft.com/office/officeart/2005/8/layout/vList2"/>
    <dgm:cxn modelId="{FE8DD99A-D05F-4A67-908D-1E9A31EEB5BF}" srcId="{DCBFDDC6-01CB-4FED-9714-AF9A1396798D}" destId="{9BE0B7CC-4302-4F49-A0BE-CFF4EEE3CE15}" srcOrd="2" destOrd="0" parTransId="{C14FF3AE-F640-43A0-A7F4-C487AB80A267}" sibTransId="{F5C988FA-969D-4B6B-BE95-1076A934206D}"/>
    <dgm:cxn modelId="{09A08FED-3029-4155-A449-2A63796BF8E7}" type="presOf" srcId="{D6FA198D-D7F1-44EE-B5E1-BC4078A81F15}" destId="{7C04896C-F9CB-4BBE-985C-5D1F949E7411}" srcOrd="0" destOrd="0" presId="urn:microsoft.com/office/officeart/2005/8/layout/vList2"/>
    <dgm:cxn modelId="{6D5FF9F8-BD77-4349-9621-292718FC0885}" srcId="{DCBFDDC6-01CB-4FED-9714-AF9A1396798D}" destId="{D6FA198D-D7F1-44EE-B5E1-BC4078A81F15}" srcOrd="0" destOrd="0" parTransId="{BA3B69E7-83C1-4B3C-B2A1-770A26A6C1F6}" sibTransId="{D9982241-9030-4B88-B6F6-EDBBF93D7386}"/>
    <dgm:cxn modelId="{17E3FCD4-13E3-49AA-A4E9-D573B5BC0B63}" type="presParOf" srcId="{D207F84D-73AB-4A91-BA7A-D4F792A8C476}" destId="{7C04896C-F9CB-4BBE-985C-5D1F949E7411}" srcOrd="0" destOrd="0" presId="urn:microsoft.com/office/officeart/2005/8/layout/vList2"/>
    <dgm:cxn modelId="{A9E9599B-0185-4AB5-AE6A-E3EDFD75692E}" type="presParOf" srcId="{D207F84D-73AB-4A91-BA7A-D4F792A8C476}" destId="{0E01936D-3AE2-4CA0-8309-1FCAA427668D}" srcOrd="1" destOrd="0" presId="urn:microsoft.com/office/officeart/2005/8/layout/vList2"/>
    <dgm:cxn modelId="{B179FB64-4E90-417A-B15D-F3BF01C4150A}" type="presParOf" srcId="{D207F84D-73AB-4A91-BA7A-D4F792A8C476}" destId="{D280B102-010E-49B4-98D5-016ABC26C7A1}" srcOrd="2" destOrd="0" presId="urn:microsoft.com/office/officeart/2005/8/layout/vList2"/>
    <dgm:cxn modelId="{4008C8EB-1040-4410-AB2D-E1ADEC074281}" type="presParOf" srcId="{D207F84D-73AB-4A91-BA7A-D4F792A8C476}" destId="{6FB97D01-2FC4-4322-A533-EA20F0D439DA}" srcOrd="3" destOrd="0" presId="urn:microsoft.com/office/officeart/2005/8/layout/vList2"/>
    <dgm:cxn modelId="{E073C788-640C-4108-806E-E9C5D1185095}" type="presParOf" srcId="{D207F84D-73AB-4A91-BA7A-D4F792A8C476}" destId="{31E8D89C-7ADF-426E-9279-071B2CBBDB4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6E31FD1-F8A0-40B4-BC0D-87A228E73039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69315D7-4F30-4096-9EB2-9D427645678F}">
      <dgm:prSet/>
      <dgm:spPr/>
      <dgm:t>
        <a:bodyPr/>
        <a:lstStyle/>
        <a:p>
          <a:pPr rtl="0"/>
          <a:r>
            <a:rPr lang="fr-FR" dirty="0" smtClean="0"/>
            <a:t>Marketing prédictif: anticiper les besoins par le biais des données pour mettre en place des stratégies, cibler pour assainir </a:t>
          </a:r>
          <a:r>
            <a:rPr lang="fr-FR" dirty="0" smtClean="0">
              <a:sym typeface="Wingdings" panose="05000000000000000000" pitchFamily="2" charset="2"/>
            </a:rPr>
            <a:t></a:t>
          </a:r>
          <a:r>
            <a:rPr lang="fr-FR" dirty="0" smtClean="0"/>
            <a:t> optimiser </a:t>
          </a:r>
          <a:endParaRPr lang="fr-FR" dirty="0"/>
        </a:p>
      </dgm:t>
    </dgm:pt>
    <dgm:pt modelId="{F5AC6F98-AA07-47ED-8457-B59E6D47CA4E}" type="parTrans" cxnId="{171848E3-5C35-4B91-8B35-1CB1BEFA78B7}">
      <dgm:prSet/>
      <dgm:spPr/>
      <dgm:t>
        <a:bodyPr/>
        <a:lstStyle/>
        <a:p>
          <a:endParaRPr lang="fr-FR"/>
        </a:p>
      </dgm:t>
    </dgm:pt>
    <dgm:pt modelId="{02E3E800-DDD2-4736-A429-4E843DB76CB3}" type="sibTrans" cxnId="{171848E3-5C35-4B91-8B35-1CB1BEFA78B7}">
      <dgm:prSet/>
      <dgm:spPr/>
      <dgm:t>
        <a:bodyPr/>
        <a:lstStyle/>
        <a:p>
          <a:endParaRPr lang="fr-FR"/>
        </a:p>
      </dgm:t>
    </dgm:pt>
    <dgm:pt modelId="{7030B0EA-8382-4B87-85FC-C57E5E3A255D}">
      <dgm:prSet/>
      <dgm:spPr/>
      <dgm:t>
        <a:bodyPr/>
        <a:lstStyle/>
        <a:p>
          <a:pPr rtl="0"/>
          <a:r>
            <a:rPr lang="fr-FR" dirty="0" smtClean="0"/>
            <a:t>Les données terrain sont tout aussi importantes que les données numériques dans le B to B.</a:t>
          </a:r>
          <a:endParaRPr lang="fr-FR" dirty="0"/>
        </a:p>
      </dgm:t>
    </dgm:pt>
    <dgm:pt modelId="{D58F0946-308F-4BC9-8F4F-ACF2DF71EB9C}" type="parTrans" cxnId="{1BBBEF2A-E7C0-4A8A-9CCB-481EF98A91C9}">
      <dgm:prSet/>
      <dgm:spPr/>
      <dgm:t>
        <a:bodyPr/>
        <a:lstStyle/>
        <a:p>
          <a:endParaRPr lang="fr-FR"/>
        </a:p>
      </dgm:t>
    </dgm:pt>
    <dgm:pt modelId="{D2DB9228-6989-402F-BA0E-D2115D9267CD}" type="sibTrans" cxnId="{1BBBEF2A-E7C0-4A8A-9CCB-481EF98A91C9}">
      <dgm:prSet/>
      <dgm:spPr/>
      <dgm:t>
        <a:bodyPr/>
        <a:lstStyle/>
        <a:p>
          <a:endParaRPr lang="fr-FR"/>
        </a:p>
      </dgm:t>
    </dgm:pt>
    <dgm:pt modelId="{D3551ACC-5557-4A9C-BC0C-AD9FBB1DD0AF}">
      <dgm:prSet/>
      <dgm:spPr/>
      <dgm:t>
        <a:bodyPr/>
        <a:lstStyle/>
        <a:p>
          <a:pPr rtl="0"/>
          <a:r>
            <a:rPr lang="fr-FR" dirty="0" smtClean="0"/>
            <a:t>Synergie entre les différentes ressources est obligatoire. </a:t>
          </a:r>
          <a:endParaRPr lang="fr-FR" dirty="0"/>
        </a:p>
      </dgm:t>
    </dgm:pt>
    <dgm:pt modelId="{665E9A7F-0609-4988-8C01-CFEEE9159BF0}" type="parTrans" cxnId="{91EB9703-630B-4F6B-9239-D93EAFAEA5B3}">
      <dgm:prSet/>
      <dgm:spPr/>
      <dgm:t>
        <a:bodyPr/>
        <a:lstStyle/>
        <a:p>
          <a:endParaRPr lang="fr-FR"/>
        </a:p>
      </dgm:t>
    </dgm:pt>
    <dgm:pt modelId="{E9A620C2-21FB-43DA-AEEB-949BD14020EB}" type="sibTrans" cxnId="{91EB9703-630B-4F6B-9239-D93EAFAEA5B3}">
      <dgm:prSet/>
      <dgm:spPr/>
      <dgm:t>
        <a:bodyPr/>
        <a:lstStyle/>
        <a:p>
          <a:endParaRPr lang="fr-FR"/>
        </a:p>
      </dgm:t>
    </dgm:pt>
    <dgm:pt modelId="{58EEE840-621A-476F-8952-D2B4E376E11C}" type="pres">
      <dgm:prSet presAssocID="{26E31FD1-F8A0-40B4-BC0D-87A228E73039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1A2D9664-A6E5-42D9-8641-4F9A33567254}" type="pres">
      <dgm:prSet presAssocID="{26E31FD1-F8A0-40B4-BC0D-87A228E73039}" presName="arrow" presStyleLbl="bgShp" presStyleIdx="0" presStyleCnt="1"/>
      <dgm:spPr/>
    </dgm:pt>
    <dgm:pt modelId="{BD7F086E-ADBE-4DDF-8A6B-F12BCFF1B514}" type="pres">
      <dgm:prSet presAssocID="{26E31FD1-F8A0-40B4-BC0D-87A228E73039}" presName="linearProcess" presStyleCnt="0"/>
      <dgm:spPr/>
    </dgm:pt>
    <dgm:pt modelId="{4ECA39D9-4F03-4CDD-A30E-515BC8C31CEF}" type="pres">
      <dgm:prSet presAssocID="{769315D7-4F30-4096-9EB2-9D427645678F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89D2F68-B2BE-4CC4-9156-D774197333F0}" type="pres">
      <dgm:prSet presAssocID="{02E3E800-DDD2-4736-A429-4E843DB76CB3}" presName="sibTrans" presStyleCnt="0"/>
      <dgm:spPr/>
    </dgm:pt>
    <dgm:pt modelId="{1A163F11-7982-4939-996C-384C812947C5}" type="pres">
      <dgm:prSet presAssocID="{7030B0EA-8382-4B87-85FC-C57E5E3A255D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98318B9-4F94-4EFD-B0F8-4531C84FAC51}" type="pres">
      <dgm:prSet presAssocID="{D2DB9228-6989-402F-BA0E-D2115D9267CD}" presName="sibTrans" presStyleCnt="0"/>
      <dgm:spPr/>
    </dgm:pt>
    <dgm:pt modelId="{F279558F-C5D2-463C-A10E-42554BAEE5C4}" type="pres">
      <dgm:prSet presAssocID="{D3551ACC-5557-4A9C-BC0C-AD9FBB1DD0AF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1BBBEF2A-E7C0-4A8A-9CCB-481EF98A91C9}" srcId="{26E31FD1-F8A0-40B4-BC0D-87A228E73039}" destId="{7030B0EA-8382-4B87-85FC-C57E5E3A255D}" srcOrd="1" destOrd="0" parTransId="{D58F0946-308F-4BC9-8F4F-ACF2DF71EB9C}" sibTransId="{D2DB9228-6989-402F-BA0E-D2115D9267CD}"/>
    <dgm:cxn modelId="{550CEC8F-D8DD-47BB-AA2D-919C352352A9}" type="presOf" srcId="{D3551ACC-5557-4A9C-BC0C-AD9FBB1DD0AF}" destId="{F279558F-C5D2-463C-A10E-42554BAEE5C4}" srcOrd="0" destOrd="0" presId="urn:microsoft.com/office/officeart/2005/8/layout/hProcess9"/>
    <dgm:cxn modelId="{EF5105BF-C5C2-46A5-B8DC-67FE3AF6240E}" type="presOf" srcId="{7030B0EA-8382-4B87-85FC-C57E5E3A255D}" destId="{1A163F11-7982-4939-996C-384C812947C5}" srcOrd="0" destOrd="0" presId="urn:microsoft.com/office/officeart/2005/8/layout/hProcess9"/>
    <dgm:cxn modelId="{A7FAC963-8028-43A7-9F08-DDC8EDE6D159}" type="presOf" srcId="{769315D7-4F30-4096-9EB2-9D427645678F}" destId="{4ECA39D9-4F03-4CDD-A30E-515BC8C31CEF}" srcOrd="0" destOrd="0" presId="urn:microsoft.com/office/officeart/2005/8/layout/hProcess9"/>
    <dgm:cxn modelId="{A30E8FE2-6D79-499F-A775-4FA04D5BF729}" type="presOf" srcId="{26E31FD1-F8A0-40B4-BC0D-87A228E73039}" destId="{58EEE840-621A-476F-8952-D2B4E376E11C}" srcOrd="0" destOrd="0" presId="urn:microsoft.com/office/officeart/2005/8/layout/hProcess9"/>
    <dgm:cxn modelId="{91EB9703-630B-4F6B-9239-D93EAFAEA5B3}" srcId="{26E31FD1-F8A0-40B4-BC0D-87A228E73039}" destId="{D3551ACC-5557-4A9C-BC0C-AD9FBB1DD0AF}" srcOrd="2" destOrd="0" parTransId="{665E9A7F-0609-4988-8C01-CFEEE9159BF0}" sibTransId="{E9A620C2-21FB-43DA-AEEB-949BD14020EB}"/>
    <dgm:cxn modelId="{171848E3-5C35-4B91-8B35-1CB1BEFA78B7}" srcId="{26E31FD1-F8A0-40B4-BC0D-87A228E73039}" destId="{769315D7-4F30-4096-9EB2-9D427645678F}" srcOrd="0" destOrd="0" parTransId="{F5AC6F98-AA07-47ED-8457-B59E6D47CA4E}" sibTransId="{02E3E800-DDD2-4736-A429-4E843DB76CB3}"/>
    <dgm:cxn modelId="{3887239F-4626-4839-88A7-468995E16F05}" type="presParOf" srcId="{58EEE840-621A-476F-8952-D2B4E376E11C}" destId="{1A2D9664-A6E5-42D9-8641-4F9A33567254}" srcOrd="0" destOrd="0" presId="urn:microsoft.com/office/officeart/2005/8/layout/hProcess9"/>
    <dgm:cxn modelId="{DBEC2425-26CD-4C5B-9BEE-0B8CA77E98B9}" type="presParOf" srcId="{58EEE840-621A-476F-8952-D2B4E376E11C}" destId="{BD7F086E-ADBE-4DDF-8A6B-F12BCFF1B514}" srcOrd="1" destOrd="0" presId="urn:microsoft.com/office/officeart/2005/8/layout/hProcess9"/>
    <dgm:cxn modelId="{2913C9A2-4A78-44F5-86C6-C7DEE3EF0409}" type="presParOf" srcId="{BD7F086E-ADBE-4DDF-8A6B-F12BCFF1B514}" destId="{4ECA39D9-4F03-4CDD-A30E-515BC8C31CEF}" srcOrd="0" destOrd="0" presId="urn:microsoft.com/office/officeart/2005/8/layout/hProcess9"/>
    <dgm:cxn modelId="{54B42AFC-693D-4C56-844C-6275A3403DCF}" type="presParOf" srcId="{BD7F086E-ADBE-4DDF-8A6B-F12BCFF1B514}" destId="{189D2F68-B2BE-4CC4-9156-D774197333F0}" srcOrd="1" destOrd="0" presId="urn:microsoft.com/office/officeart/2005/8/layout/hProcess9"/>
    <dgm:cxn modelId="{7ED04D1C-3E09-4202-B001-F206F092BBE8}" type="presParOf" srcId="{BD7F086E-ADBE-4DDF-8A6B-F12BCFF1B514}" destId="{1A163F11-7982-4939-996C-384C812947C5}" srcOrd="2" destOrd="0" presId="urn:microsoft.com/office/officeart/2005/8/layout/hProcess9"/>
    <dgm:cxn modelId="{2FE945B9-487F-47A1-AC0F-0CC95A51BF51}" type="presParOf" srcId="{BD7F086E-ADBE-4DDF-8A6B-F12BCFF1B514}" destId="{198318B9-4F94-4EFD-B0F8-4531C84FAC51}" srcOrd="3" destOrd="0" presId="urn:microsoft.com/office/officeart/2005/8/layout/hProcess9"/>
    <dgm:cxn modelId="{F3373F47-78DB-4884-A58F-E20DF41EEDE9}" type="presParOf" srcId="{BD7F086E-ADBE-4DDF-8A6B-F12BCFF1B514}" destId="{F279558F-C5D2-463C-A10E-42554BAEE5C4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DFB4A95-200F-4004-8E76-2BEDF84F579B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8FDCD686-A0A1-4128-A488-C8F7B84E2F2F}">
      <dgm:prSet phldrT="[Texte]"/>
      <dgm:spPr>
        <a:solidFill>
          <a:srgbClr val="0070C0"/>
        </a:solidFill>
      </dgm:spPr>
      <dgm:t>
        <a:bodyPr/>
        <a:lstStyle/>
        <a:p>
          <a:r>
            <a:rPr lang="fr-FR" dirty="0" smtClean="0"/>
            <a:t>Ressources humaines </a:t>
          </a:r>
          <a:endParaRPr lang="fr-FR" dirty="0"/>
        </a:p>
      </dgm:t>
    </dgm:pt>
    <dgm:pt modelId="{EFACA763-CE62-4638-BDF9-F5F8E84600EA}" type="parTrans" cxnId="{7B6D1761-D57B-41D8-951A-8025ADAB30B6}">
      <dgm:prSet/>
      <dgm:spPr/>
      <dgm:t>
        <a:bodyPr/>
        <a:lstStyle/>
        <a:p>
          <a:endParaRPr lang="fr-FR"/>
        </a:p>
      </dgm:t>
    </dgm:pt>
    <dgm:pt modelId="{F02D2B42-BBE3-4CC7-BAF3-D7623B8D55A5}" type="sibTrans" cxnId="{7B6D1761-D57B-41D8-951A-8025ADAB30B6}">
      <dgm:prSet/>
      <dgm:spPr/>
      <dgm:t>
        <a:bodyPr/>
        <a:lstStyle/>
        <a:p>
          <a:endParaRPr lang="fr-FR"/>
        </a:p>
      </dgm:t>
    </dgm:pt>
    <dgm:pt modelId="{B1AFB348-3D30-4AC9-B143-CF660D1EE0E1}">
      <dgm:prSet phldrT="[Texte]"/>
      <dgm:spPr/>
      <dgm:t>
        <a:bodyPr/>
        <a:lstStyle/>
        <a:p>
          <a:r>
            <a:rPr lang="fr-FR" dirty="0" smtClean="0"/>
            <a:t>Evangélisation en matière du </a:t>
          </a:r>
          <a:r>
            <a:rPr lang="fr-FR" dirty="0" err="1" smtClean="0"/>
            <a:t>Big</a:t>
          </a:r>
          <a:r>
            <a:rPr lang="fr-FR" dirty="0" smtClean="0"/>
            <a:t> Data par le biais de formations.</a:t>
          </a:r>
          <a:endParaRPr lang="fr-FR" dirty="0"/>
        </a:p>
      </dgm:t>
    </dgm:pt>
    <dgm:pt modelId="{31FD28B2-CE2A-4B94-B3F1-D5C14F6B6A1E}" type="parTrans" cxnId="{F5DDBF65-158F-4FAA-81A1-B1EAF6F282A7}">
      <dgm:prSet/>
      <dgm:spPr/>
      <dgm:t>
        <a:bodyPr/>
        <a:lstStyle/>
        <a:p>
          <a:endParaRPr lang="fr-FR"/>
        </a:p>
      </dgm:t>
    </dgm:pt>
    <dgm:pt modelId="{5F3649A3-EA9D-4087-BD2C-61A1EDEFB528}" type="sibTrans" cxnId="{F5DDBF65-158F-4FAA-81A1-B1EAF6F282A7}">
      <dgm:prSet/>
      <dgm:spPr/>
      <dgm:t>
        <a:bodyPr/>
        <a:lstStyle/>
        <a:p>
          <a:endParaRPr lang="fr-FR"/>
        </a:p>
      </dgm:t>
    </dgm:pt>
    <dgm:pt modelId="{2D9E49FA-0419-486D-8618-6004E5A8E425}">
      <dgm:prSet phldrT="[Texte]"/>
      <dgm:spPr/>
      <dgm:t>
        <a:bodyPr/>
        <a:lstStyle/>
        <a:p>
          <a:r>
            <a:rPr lang="fr-FR" dirty="0" smtClean="0"/>
            <a:t>Développement des synergies entre terrain et équipes métiers dédiées marketing et IT.</a:t>
          </a:r>
          <a:endParaRPr lang="fr-FR" dirty="0"/>
        </a:p>
      </dgm:t>
    </dgm:pt>
    <dgm:pt modelId="{E4F2DB02-5E79-4427-BE1E-B678E24A2263}" type="parTrans" cxnId="{618F9509-F01E-49A5-9D1D-FFB644C385FB}">
      <dgm:prSet/>
      <dgm:spPr/>
      <dgm:t>
        <a:bodyPr/>
        <a:lstStyle/>
        <a:p>
          <a:endParaRPr lang="fr-FR"/>
        </a:p>
      </dgm:t>
    </dgm:pt>
    <dgm:pt modelId="{2046797F-CAB3-4FA0-9F31-28057D62BAF3}" type="sibTrans" cxnId="{618F9509-F01E-49A5-9D1D-FFB644C385FB}">
      <dgm:prSet/>
      <dgm:spPr/>
      <dgm:t>
        <a:bodyPr/>
        <a:lstStyle/>
        <a:p>
          <a:endParaRPr lang="fr-FR"/>
        </a:p>
      </dgm:t>
    </dgm:pt>
    <dgm:pt modelId="{DBC62040-E378-4A2A-85B3-FED4107E64D9}">
      <dgm:prSet phldrT="[Texte]"/>
      <dgm:spPr/>
      <dgm:t>
        <a:bodyPr/>
        <a:lstStyle/>
        <a:p>
          <a:r>
            <a:rPr lang="fr-FR" dirty="0" smtClean="0"/>
            <a:t>Marketing</a:t>
          </a:r>
          <a:endParaRPr lang="fr-FR" dirty="0"/>
        </a:p>
      </dgm:t>
    </dgm:pt>
    <dgm:pt modelId="{3E988742-3DE9-4673-8FA6-A7C36EB26B34}" type="parTrans" cxnId="{519D2799-10A4-4DA7-AC5A-4FB85BA1421F}">
      <dgm:prSet/>
      <dgm:spPr/>
      <dgm:t>
        <a:bodyPr/>
        <a:lstStyle/>
        <a:p>
          <a:endParaRPr lang="fr-FR"/>
        </a:p>
      </dgm:t>
    </dgm:pt>
    <dgm:pt modelId="{92FAE873-4E43-41CE-9553-C25D87685230}" type="sibTrans" cxnId="{519D2799-10A4-4DA7-AC5A-4FB85BA1421F}">
      <dgm:prSet/>
      <dgm:spPr/>
      <dgm:t>
        <a:bodyPr/>
        <a:lstStyle/>
        <a:p>
          <a:endParaRPr lang="fr-FR"/>
        </a:p>
      </dgm:t>
    </dgm:pt>
    <dgm:pt modelId="{653CAFD2-618E-496E-A11E-CB9FB6908CB2}">
      <dgm:prSet phldrT="[Texte]"/>
      <dgm:spPr/>
      <dgm:t>
        <a:bodyPr/>
        <a:lstStyle/>
        <a:p>
          <a:r>
            <a:rPr lang="fr-FR" dirty="0" smtClean="0"/>
            <a:t>Développer une culture de l’importance de la bonne structure des données au sein des équipes.</a:t>
          </a:r>
          <a:endParaRPr lang="fr-FR" dirty="0"/>
        </a:p>
      </dgm:t>
    </dgm:pt>
    <dgm:pt modelId="{70F73984-A032-4B10-939B-E5B46B92CD24}" type="parTrans" cxnId="{8A8FBEF1-F6E6-462A-8BE8-148A86E40869}">
      <dgm:prSet/>
      <dgm:spPr/>
      <dgm:t>
        <a:bodyPr/>
        <a:lstStyle/>
        <a:p>
          <a:endParaRPr lang="fr-FR"/>
        </a:p>
      </dgm:t>
    </dgm:pt>
    <dgm:pt modelId="{6D49CBD8-D76D-4194-B20C-BB0993526B12}" type="sibTrans" cxnId="{8A8FBEF1-F6E6-462A-8BE8-148A86E40869}">
      <dgm:prSet/>
      <dgm:spPr/>
      <dgm:t>
        <a:bodyPr/>
        <a:lstStyle/>
        <a:p>
          <a:endParaRPr lang="fr-FR"/>
        </a:p>
      </dgm:t>
    </dgm:pt>
    <dgm:pt modelId="{3229E229-6B5F-49C4-BEE8-3BCA223415F1}">
      <dgm:prSet phldrT="[Texte]"/>
      <dgm:spPr/>
      <dgm:t>
        <a:bodyPr/>
        <a:lstStyle/>
        <a:p>
          <a:r>
            <a:rPr lang="fr-FR" dirty="0" smtClean="0"/>
            <a:t>Baser la prise de décision sur 50% d’expérience et 50% de données pour optimiser les campagnes.</a:t>
          </a:r>
          <a:endParaRPr lang="fr-FR" dirty="0"/>
        </a:p>
      </dgm:t>
    </dgm:pt>
    <dgm:pt modelId="{97662CDD-9ABB-4F9A-AD6C-6AE88443426A}" type="parTrans" cxnId="{15744F6F-0CB9-4553-8474-526BF06B91D8}">
      <dgm:prSet/>
      <dgm:spPr/>
      <dgm:t>
        <a:bodyPr/>
        <a:lstStyle/>
        <a:p>
          <a:endParaRPr lang="fr-FR"/>
        </a:p>
      </dgm:t>
    </dgm:pt>
    <dgm:pt modelId="{BCC7D96A-A5C4-481A-A24F-669B8F737AB8}" type="sibTrans" cxnId="{15744F6F-0CB9-4553-8474-526BF06B91D8}">
      <dgm:prSet/>
      <dgm:spPr/>
      <dgm:t>
        <a:bodyPr/>
        <a:lstStyle/>
        <a:p>
          <a:endParaRPr lang="fr-FR"/>
        </a:p>
      </dgm:t>
    </dgm:pt>
    <dgm:pt modelId="{08E78208-66C6-4564-90EC-67AB9514F653}">
      <dgm:prSet phldrT="[Texte]"/>
      <dgm:spPr/>
      <dgm:t>
        <a:bodyPr/>
        <a:lstStyle/>
        <a:p>
          <a:r>
            <a:rPr lang="fr-FR" dirty="0" smtClean="0"/>
            <a:t>Force de vente</a:t>
          </a:r>
          <a:endParaRPr lang="fr-FR" dirty="0"/>
        </a:p>
      </dgm:t>
    </dgm:pt>
    <dgm:pt modelId="{D571D1A2-2631-468A-B956-D470450BA321}" type="parTrans" cxnId="{EDF142DB-4CBE-4831-995F-0F24FBA0C5AA}">
      <dgm:prSet/>
      <dgm:spPr/>
      <dgm:t>
        <a:bodyPr/>
        <a:lstStyle/>
        <a:p>
          <a:endParaRPr lang="fr-FR"/>
        </a:p>
      </dgm:t>
    </dgm:pt>
    <dgm:pt modelId="{D835B2E2-4AC2-4670-988A-A0CA9F64694E}" type="sibTrans" cxnId="{EDF142DB-4CBE-4831-995F-0F24FBA0C5AA}">
      <dgm:prSet/>
      <dgm:spPr/>
      <dgm:t>
        <a:bodyPr/>
        <a:lstStyle/>
        <a:p>
          <a:endParaRPr lang="fr-FR"/>
        </a:p>
      </dgm:t>
    </dgm:pt>
    <dgm:pt modelId="{41B155F5-00F5-4648-AC5D-5E0F5398F85C}">
      <dgm:prSet phldrT="[Texte]"/>
      <dgm:spPr/>
      <dgm:t>
        <a:bodyPr/>
        <a:lstStyle/>
        <a:p>
          <a:r>
            <a:rPr lang="fr-FR" dirty="0" smtClean="0"/>
            <a:t>Développer des outils de remontée des données du terrain aux équipes métiers pour des stratégies et des solutions toujours plus proches des besoins des clients.</a:t>
          </a:r>
          <a:endParaRPr lang="fr-FR" dirty="0"/>
        </a:p>
      </dgm:t>
    </dgm:pt>
    <dgm:pt modelId="{0F8F565A-26A0-413D-98EC-02DDF0314A1A}" type="parTrans" cxnId="{7181EF16-C3AA-4176-BCB2-24288635DF53}">
      <dgm:prSet/>
      <dgm:spPr/>
      <dgm:t>
        <a:bodyPr/>
        <a:lstStyle/>
        <a:p>
          <a:endParaRPr lang="fr-FR"/>
        </a:p>
      </dgm:t>
    </dgm:pt>
    <dgm:pt modelId="{EE4F6C0A-BFBD-41B6-81BC-295E40C27A6C}" type="sibTrans" cxnId="{7181EF16-C3AA-4176-BCB2-24288635DF53}">
      <dgm:prSet/>
      <dgm:spPr/>
      <dgm:t>
        <a:bodyPr/>
        <a:lstStyle/>
        <a:p>
          <a:endParaRPr lang="fr-FR"/>
        </a:p>
      </dgm:t>
    </dgm:pt>
    <dgm:pt modelId="{CAA58125-FC08-40C2-9370-D5EF16ECE934}">
      <dgm:prSet phldrT="[Texte]"/>
      <dgm:spPr/>
      <dgm:t>
        <a:bodyPr/>
        <a:lstStyle/>
        <a:p>
          <a:r>
            <a:rPr lang="fr-FR" dirty="0" smtClean="0"/>
            <a:t>Développer ou conserver une force de vente significative pour conserver et créer plus que des relations amont/aval mais de véritables partenariats.</a:t>
          </a:r>
          <a:endParaRPr lang="fr-FR" dirty="0"/>
        </a:p>
      </dgm:t>
    </dgm:pt>
    <dgm:pt modelId="{2290FDA8-0668-4AD3-8D9C-33D573388FA4}" type="parTrans" cxnId="{CF513C60-4A88-4C41-8A42-847BC05EAD5D}">
      <dgm:prSet/>
      <dgm:spPr/>
      <dgm:t>
        <a:bodyPr/>
        <a:lstStyle/>
        <a:p>
          <a:endParaRPr lang="fr-FR"/>
        </a:p>
      </dgm:t>
    </dgm:pt>
    <dgm:pt modelId="{99209E90-19D4-4427-B578-47C0F668CA85}" type="sibTrans" cxnId="{CF513C60-4A88-4C41-8A42-847BC05EAD5D}">
      <dgm:prSet/>
      <dgm:spPr/>
      <dgm:t>
        <a:bodyPr/>
        <a:lstStyle/>
        <a:p>
          <a:endParaRPr lang="fr-FR"/>
        </a:p>
      </dgm:t>
    </dgm:pt>
    <dgm:pt modelId="{91FC4F0C-8548-4881-84E2-14919A0A2B0F}">
      <dgm:prSet phldrT="[Texte]"/>
      <dgm:spPr/>
      <dgm:t>
        <a:bodyPr/>
        <a:lstStyle/>
        <a:p>
          <a:r>
            <a:rPr lang="fr-FR" dirty="0" smtClean="0"/>
            <a:t>Développer des projets pilotes de transformation des données pour créer de la valeur.</a:t>
          </a:r>
          <a:endParaRPr lang="fr-FR" dirty="0"/>
        </a:p>
      </dgm:t>
    </dgm:pt>
    <dgm:pt modelId="{9E762B9A-B490-45E2-9CC5-B045245B61B7}" type="parTrans" cxnId="{73DF1E8D-7407-452E-860F-82DE5C066758}">
      <dgm:prSet/>
      <dgm:spPr/>
      <dgm:t>
        <a:bodyPr/>
        <a:lstStyle/>
        <a:p>
          <a:endParaRPr lang="fr-FR"/>
        </a:p>
      </dgm:t>
    </dgm:pt>
    <dgm:pt modelId="{97C6F0FE-13D1-4E4F-95DA-0BAB719BCD17}" type="sibTrans" cxnId="{73DF1E8D-7407-452E-860F-82DE5C066758}">
      <dgm:prSet/>
      <dgm:spPr/>
      <dgm:t>
        <a:bodyPr/>
        <a:lstStyle/>
        <a:p>
          <a:endParaRPr lang="fr-FR"/>
        </a:p>
      </dgm:t>
    </dgm:pt>
    <dgm:pt modelId="{8F2A1930-2482-4D16-B3AA-52EDBDF78DDE}" type="pres">
      <dgm:prSet presAssocID="{1DFB4A95-200F-4004-8E76-2BEDF84F579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54A589B2-A01C-46E7-9D70-FB15AF15DA90}" type="pres">
      <dgm:prSet presAssocID="{8FDCD686-A0A1-4128-A488-C8F7B84E2F2F}" presName="composite" presStyleCnt="0"/>
      <dgm:spPr/>
    </dgm:pt>
    <dgm:pt modelId="{43399254-EB0C-4C70-BD89-866D3EC20EDE}" type="pres">
      <dgm:prSet presAssocID="{8FDCD686-A0A1-4128-A488-C8F7B84E2F2F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10071C5-AE4C-4769-B71F-AB40DF00235A}" type="pres">
      <dgm:prSet presAssocID="{8FDCD686-A0A1-4128-A488-C8F7B84E2F2F}" presName="desTx" presStyleLbl="alignAccFollowNode1" presStyleIdx="0" presStyleCnt="3" custLinFactNeighborX="-219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0A7A00B-452D-4793-BABF-32D9551E0F7E}" type="pres">
      <dgm:prSet presAssocID="{F02D2B42-BBE3-4CC7-BAF3-D7623B8D55A5}" presName="space" presStyleCnt="0"/>
      <dgm:spPr/>
    </dgm:pt>
    <dgm:pt modelId="{879BC49F-D743-4286-A2EE-716441CCCA51}" type="pres">
      <dgm:prSet presAssocID="{DBC62040-E378-4A2A-85B3-FED4107E64D9}" presName="composite" presStyleCnt="0"/>
      <dgm:spPr/>
    </dgm:pt>
    <dgm:pt modelId="{639F91D8-2833-42FF-A047-AB5DD8FC74B9}" type="pres">
      <dgm:prSet presAssocID="{DBC62040-E378-4A2A-85B3-FED4107E64D9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19FFA72-6347-4F60-AEF8-5844025F1908}" type="pres">
      <dgm:prSet presAssocID="{DBC62040-E378-4A2A-85B3-FED4107E64D9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63EFFFB-B9DB-4A82-ACB6-233849277A1F}" type="pres">
      <dgm:prSet presAssocID="{92FAE873-4E43-41CE-9553-C25D87685230}" presName="space" presStyleCnt="0"/>
      <dgm:spPr/>
    </dgm:pt>
    <dgm:pt modelId="{3C40EE8A-B8C6-4B16-AABC-0222F878062B}" type="pres">
      <dgm:prSet presAssocID="{08E78208-66C6-4564-90EC-67AB9514F653}" presName="composite" presStyleCnt="0"/>
      <dgm:spPr/>
    </dgm:pt>
    <dgm:pt modelId="{4D7C151B-625B-4DDA-B6B0-ADD736ED231C}" type="pres">
      <dgm:prSet presAssocID="{08E78208-66C6-4564-90EC-67AB9514F653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89AC269-240C-4B87-A698-21339BF20BB7}" type="pres">
      <dgm:prSet presAssocID="{08E78208-66C6-4564-90EC-67AB9514F653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A8634F4-90C7-4B0A-8FA5-18EF1539788F}" type="presOf" srcId="{91FC4F0C-8548-4881-84E2-14919A0A2B0F}" destId="{D19FFA72-6347-4F60-AEF8-5844025F1908}" srcOrd="0" destOrd="2" presId="urn:microsoft.com/office/officeart/2005/8/layout/hList1"/>
    <dgm:cxn modelId="{2D6D0110-9662-4271-9C4F-DE934905A45D}" type="presOf" srcId="{2D9E49FA-0419-486D-8618-6004E5A8E425}" destId="{C10071C5-AE4C-4769-B71F-AB40DF00235A}" srcOrd="0" destOrd="1" presId="urn:microsoft.com/office/officeart/2005/8/layout/hList1"/>
    <dgm:cxn modelId="{EADC4841-3B07-48A6-A4B0-1768C1712E6E}" type="presOf" srcId="{653CAFD2-618E-496E-A11E-CB9FB6908CB2}" destId="{D19FFA72-6347-4F60-AEF8-5844025F1908}" srcOrd="0" destOrd="0" presId="urn:microsoft.com/office/officeart/2005/8/layout/hList1"/>
    <dgm:cxn modelId="{3EB63ABF-CEF8-41AA-9E85-6726FF40BE3E}" type="presOf" srcId="{B1AFB348-3D30-4AC9-B143-CF660D1EE0E1}" destId="{C10071C5-AE4C-4769-B71F-AB40DF00235A}" srcOrd="0" destOrd="0" presId="urn:microsoft.com/office/officeart/2005/8/layout/hList1"/>
    <dgm:cxn modelId="{40B7BBCE-5A56-4051-AD06-7AFDA1875D61}" type="presOf" srcId="{8FDCD686-A0A1-4128-A488-C8F7B84E2F2F}" destId="{43399254-EB0C-4C70-BD89-866D3EC20EDE}" srcOrd="0" destOrd="0" presId="urn:microsoft.com/office/officeart/2005/8/layout/hList1"/>
    <dgm:cxn modelId="{73DF1E8D-7407-452E-860F-82DE5C066758}" srcId="{DBC62040-E378-4A2A-85B3-FED4107E64D9}" destId="{91FC4F0C-8548-4881-84E2-14919A0A2B0F}" srcOrd="2" destOrd="0" parTransId="{9E762B9A-B490-45E2-9CC5-B045245B61B7}" sibTransId="{97C6F0FE-13D1-4E4F-95DA-0BAB719BCD17}"/>
    <dgm:cxn modelId="{0A81779C-5D59-4210-A693-B5DD2990AB04}" type="presOf" srcId="{41B155F5-00F5-4648-AC5D-5E0F5398F85C}" destId="{089AC269-240C-4B87-A698-21339BF20BB7}" srcOrd="0" destOrd="0" presId="urn:microsoft.com/office/officeart/2005/8/layout/hList1"/>
    <dgm:cxn modelId="{9CBD8277-A3CB-4FDD-AC22-AED257275F4A}" type="presOf" srcId="{3229E229-6B5F-49C4-BEE8-3BCA223415F1}" destId="{D19FFA72-6347-4F60-AEF8-5844025F1908}" srcOrd="0" destOrd="1" presId="urn:microsoft.com/office/officeart/2005/8/layout/hList1"/>
    <dgm:cxn modelId="{519D2799-10A4-4DA7-AC5A-4FB85BA1421F}" srcId="{1DFB4A95-200F-4004-8E76-2BEDF84F579B}" destId="{DBC62040-E378-4A2A-85B3-FED4107E64D9}" srcOrd="1" destOrd="0" parTransId="{3E988742-3DE9-4673-8FA6-A7C36EB26B34}" sibTransId="{92FAE873-4E43-41CE-9553-C25D87685230}"/>
    <dgm:cxn modelId="{52AB7E40-9284-4AC8-AA77-91AD081AB8CA}" type="presOf" srcId="{CAA58125-FC08-40C2-9370-D5EF16ECE934}" destId="{089AC269-240C-4B87-A698-21339BF20BB7}" srcOrd="0" destOrd="1" presId="urn:microsoft.com/office/officeart/2005/8/layout/hList1"/>
    <dgm:cxn modelId="{91FF85A1-083E-4B63-85DF-A986F3900609}" type="presOf" srcId="{08E78208-66C6-4564-90EC-67AB9514F653}" destId="{4D7C151B-625B-4DDA-B6B0-ADD736ED231C}" srcOrd="0" destOrd="0" presId="urn:microsoft.com/office/officeart/2005/8/layout/hList1"/>
    <dgm:cxn modelId="{94E90A9C-B8A5-428F-8265-580BE3823FE1}" type="presOf" srcId="{1DFB4A95-200F-4004-8E76-2BEDF84F579B}" destId="{8F2A1930-2482-4D16-B3AA-52EDBDF78DDE}" srcOrd="0" destOrd="0" presId="urn:microsoft.com/office/officeart/2005/8/layout/hList1"/>
    <dgm:cxn modelId="{EDF142DB-4CBE-4831-995F-0F24FBA0C5AA}" srcId="{1DFB4A95-200F-4004-8E76-2BEDF84F579B}" destId="{08E78208-66C6-4564-90EC-67AB9514F653}" srcOrd="2" destOrd="0" parTransId="{D571D1A2-2631-468A-B956-D470450BA321}" sibTransId="{D835B2E2-4AC2-4670-988A-A0CA9F64694E}"/>
    <dgm:cxn modelId="{7181EF16-C3AA-4176-BCB2-24288635DF53}" srcId="{08E78208-66C6-4564-90EC-67AB9514F653}" destId="{41B155F5-00F5-4648-AC5D-5E0F5398F85C}" srcOrd="0" destOrd="0" parTransId="{0F8F565A-26A0-413D-98EC-02DDF0314A1A}" sibTransId="{EE4F6C0A-BFBD-41B6-81BC-295E40C27A6C}"/>
    <dgm:cxn modelId="{8A8FBEF1-F6E6-462A-8BE8-148A86E40869}" srcId="{DBC62040-E378-4A2A-85B3-FED4107E64D9}" destId="{653CAFD2-618E-496E-A11E-CB9FB6908CB2}" srcOrd="0" destOrd="0" parTransId="{70F73984-A032-4B10-939B-E5B46B92CD24}" sibTransId="{6D49CBD8-D76D-4194-B20C-BB0993526B12}"/>
    <dgm:cxn modelId="{F5DDBF65-158F-4FAA-81A1-B1EAF6F282A7}" srcId="{8FDCD686-A0A1-4128-A488-C8F7B84E2F2F}" destId="{B1AFB348-3D30-4AC9-B143-CF660D1EE0E1}" srcOrd="0" destOrd="0" parTransId="{31FD28B2-CE2A-4B94-B3F1-D5C14F6B6A1E}" sibTransId="{5F3649A3-EA9D-4087-BD2C-61A1EDEFB528}"/>
    <dgm:cxn modelId="{7B6D1761-D57B-41D8-951A-8025ADAB30B6}" srcId="{1DFB4A95-200F-4004-8E76-2BEDF84F579B}" destId="{8FDCD686-A0A1-4128-A488-C8F7B84E2F2F}" srcOrd="0" destOrd="0" parTransId="{EFACA763-CE62-4638-BDF9-F5F8E84600EA}" sibTransId="{F02D2B42-BBE3-4CC7-BAF3-D7623B8D55A5}"/>
    <dgm:cxn modelId="{CF513C60-4A88-4C41-8A42-847BC05EAD5D}" srcId="{08E78208-66C6-4564-90EC-67AB9514F653}" destId="{CAA58125-FC08-40C2-9370-D5EF16ECE934}" srcOrd="1" destOrd="0" parTransId="{2290FDA8-0668-4AD3-8D9C-33D573388FA4}" sibTransId="{99209E90-19D4-4427-B578-47C0F668CA85}"/>
    <dgm:cxn modelId="{618F9509-F01E-49A5-9D1D-FFB644C385FB}" srcId="{8FDCD686-A0A1-4128-A488-C8F7B84E2F2F}" destId="{2D9E49FA-0419-486D-8618-6004E5A8E425}" srcOrd="1" destOrd="0" parTransId="{E4F2DB02-5E79-4427-BE1E-B678E24A2263}" sibTransId="{2046797F-CAB3-4FA0-9F31-28057D62BAF3}"/>
    <dgm:cxn modelId="{28219FEE-44AF-4436-90BD-51D2DA430AB7}" type="presOf" srcId="{DBC62040-E378-4A2A-85B3-FED4107E64D9}" destId="{639F91D8-2833-42FF-A047-AB5DD8FC74B9}" srcOrd="0" destOrd="0" presId="urn:microsoft.com/office/officeart/2005/8/layout/hList1"/>
    <dgm:cxn modelId="{15744F6F-0CB9-4553-8474-526BF06B91D8}" srcId="{DBC62040-E378-4A2A-85B3-FED4107E64D9}" destId="{3229E229-6B5F-49C4-BEE8-3BCA223415F1}" srcOrd="1" destOrd="0" parTransId="{97662CDD-9ABB-4F9A-AD6C-6AE88443426A}" sibTransId="{BCC7D96A-A5C4-481A-A24F-669B8F737AB8}"/>
    <dgm:cxn modelId="{E39C145D-BC78-49FB-A5E7-B351356F5998}" type="presParOf" srcId="{8F2A1930-2482-4D16-B3AA-52EDBDF78DDE}" destId="{54A589B2-A01C-46E7-9D70-FB15AF15DA90}" srcOrd="0" destOrd="0" presId="urn:microsoft.com/office/officeart/2005/8/layout/hList1"/>
    <dgm:cxn modelId="{ED0E3D94-EBC3-4CF5-8BE0-98D980100450}" type="presParOf" srcId="{54A589B2-A01C-46E7-9D70-FB15AF15DA90}" destId="{43399254-EB0C-4C70-BD89-866D3EC20EDE}" srcOrd="0" destOrd="0" presId="urn:microsoft.com/office/officeart/2005/8/layout/hList1"/>
    <dgm:cxn modelId="{C9D8C723-2636-4FDE-8EE4-21EECC5675A1}" type="presParOf" srcId="{54A589B2-A01C-46E7-9D70-FB15AF15DA90}" destId="{C10071C5-AE4C-4769-B71F-AB40DF00235A}" srcOrd="1" destOrd="0" presId="urn:microsoft.com/office/officeart/2005/8/layout/hList1"/>
    <dgm:cxn modelId="{3D0F384D-4F72-454C-9CFF-A48418EFD7FF}" type="presParOf" srcId="{8F2A1930-2482-4D16-B3AA-52EDBDF78DDE}" destId="{A0A7A00B-452D-4793-BABF-32D9551E0F7E}" srcOrd="1" destOrd="0" presId="urn:microsoft.com/office/officeart/2005/8/layout/hList1"/>
    <dgm:cxn modelId="{EA2F3CDD-6EE5-4445-996B-0CE8A81B13E7}" type="presParOf" srcId="{8F2A1930-2482-4D16-B3AA-52EDBDF78DDE}" destId="{879BC49F-D743-4286-A2EE-716441CCCA51}" srcOrd="2" destOrd="0" presId="urn:microsoft.com/office/officeart/2005/8/layout/hList1"/>
    <dgm:cxn modelId="{27704514-F490-4D0B-B67F-D8480579D381}" type="presParOf" srcId="{879BC49F-D743-4286-A2EE-716441CCCA51}" destId="{639F91D8-2833-42FF-A047-AB5DD8FC74B9}" srcOrd="0" destOrd="0" presId="urn:microsoft.com/office/officeart/2005/8/layout/hList1"/>
    <dgm:cxn modelId="{9D0D76C0-51FC-420B-B44E-A864F003E010}" type="presParOf" srcId="{879BC49F-D743-4286-A2EE-716441CCCA51}" destId="{D19FFA72-6347-4F60-AEF8-5844025F1908}" srcOrd="1" destOrd="0" presId="urn:microsoft.com/office/officeart/2005/8/layout/hList1"/>
    <dgm:cxn modelId="{5AE04D76-A5C4-4168-84CE-5F1D646F2BE1}" type="presParOf" srcId="{8F2A1930-2482-4D16-B3AA-52EDBDF78DDE}" destId="{663EFFFB-B9DB-4A82-ACB6-233849277A1F}" srcOrd="3" destOrd="0" presId="urn:microsoft.com/office/officeart/2005/8/layout/hList1"/>
    <dgm:cxn modelId="{ADA9C9AD-DAD3-4505-AA7C-7F41DEB38905}" type="presParOf" srcId="{8F2A1930-2482-4D16-B3AA-52EDBDF78DDE}" destId="{3C40EE8A-B8C6-4B16-AABC-0222F878062B}" srcOrd="4" destOrd="0" presId="urn:microsoft.com/office/officeart/2005/8/layout/hList1"/>
    <dgm:cxn modelId="{4DD6856E-C005-44B9-831E-357DA9118154}" type="presParOf" srcId="{3C40EE8A-B8C6-4B16-AABC-0222F878062B}" destId="{4D7C151B-625B-4DDA-B6B0-ADD736ED231C}" srcOrd="0" destOrd="0" presId="urn:microsoft.com/office/officeart/2005/8/layout/hList1"/>
    <dgm:cxn modelId="{A99D79A4-C276-4849-87EB-AF87B9E81780}" type="presParOf" srcId="{3C40EE8A-B8C6-4B16-AABC-0222F878062B}" destId="{089AC269-240C-4B87-A698-21339BF20BB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399254-EB0C-4C70-BD89-866D3EC20EDE}">
      <dsp:nvSpPr>
        <dsp:cNvPr id="0" name=""/>
        <dsp:cNvSpPr/>
      </dsp:nvSpPr>
      <dsp:spPr>
        <a:xfrm>
          <a:off x="2520" y="174177"/>
          <a:ext cx="2457394" cy="432000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 smtClean="0"/>
            <a:t>Ressources humaines </a:t>
          </a:r>
          <a:endParaRPr lang="fr-FR" sz="1500" kern="1200" dirty="0"/>
        </a:p>
      </dsp:txBody>
      <dsp:txXfrm>
        <a:off x="2520" y="174177"/>
        <a:ext cx="2457394" cy="432000"/>
      </dsp:txXfrm>
    </dsp:sp>
    <dsp:sp modelId="{C10071C5-AE4C-4769-B71F-AB40DF00235A}">
      <dsp:nvSpPr>
        <dsp:cNvPr id="0" name=""/>
        <dsp:cNvSpPr/>
      </dsp:nvSpPr>
      <dsp:spPr>
        <a:xfrm>
          <a:off x="0" y="606177"/>
          <a:ext cx="2457394" cy="298583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Evangélisation en matière du </a:t>
          </a:r>
          <a:r>
            <a:rPr lang="fr-FR" sz="1500" kern="1200" dirty="0" err="1" smtClean="0"/>
            <a:t>Big</a:t>
          </a:r>
          <a:r>
            <a:rPr lang="fr-FR" sz="1500" kern="1200" dirty="0" smtClean="0"/>
            <a:t> Data par le biais de formations.</a:t>
          </a:r>
          <a:endParaRPr lang="fr-F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Développement des synergies entre terrain et équipes métiers dédiées marketing et IT.</a:t>
          </a:r>
          <a:endParaRPr lang="fr-FR" sz="1500" kern="1200" dirty="0"/>
        </a:p>
      </dsp:txBody>
      <dsp:txXfrm>
        <a:off x="0" y="606177"/>
        <a:ext cx="2457394" cy="2985830"/>
      </dsp:txXfrm>
    </dsp:sp>
    <dsp:sp modelId="{639F91D8-2833-42FF-A047-AB5DD8FC74B9}">
      <dsp:nvSpPr>
        <dsp:cNvPr id="0" name=""/>
        <dsp:cNvSpPr/>
      </dsp:nvSpPr>
      <dsp:spPr>
        <a:xfrm>
          <a:off x="2803949" y="174177"/>
          <a:ext cx="2457394" cy="432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 smtClean="0"/>
            <a:t>Marketing</a:t>
          </a:r>
          <a:endParaRPr lang="fr-FR" sz="1500" kern="1200" dirty="0"/>
        </a:p>
      </dsp:txBody>
      <dsp:txXfrm>
        <a:off x="2803949" y="174177"/>
        <a:ext cx="2457394" cy="432000"/>
      </dsp:txXfrm>
    </dsp:sp>
    <dsp:sp modelId="{D19FFA72-6347-4F60-AEF8-5844025F1908}">
      <dsp:nvSpPr>
        <dsp:cNvPr id="0" name=""/>
        <dsp:cNvSpPr/>
      </dsp:nvSpPr>
      <dsp:spPr>
        <a:xfrm>
          <a:off x="2803949" y="606177"/>
          <a:ext cx="2457394" cy="298583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Développer une culture de l’importance de la bonne structure des données au sein des équipes.</a:t>
          </a:r>
          <a:endParaRPr lang="fr-F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Baser la prise de décision sur 50% d’expérience et 50% de données pour optimiser les campagnes.</a:t>
          </a:r>
          <a:endParaRPr lang="fr-F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Développer des projets pilotes de transformation des données pour créer de la valeur.</a:t>
          </a:r>
          <a:endParaRPr lang="fr-FR" sz="1500" kern="1200" dirty="0"/>
        </a:p>
      </dsp:txBody>
      <dsp:txXfrm>
        <a:off x="2803949" y="606177"/>
        <a:ext cx="2457394" cy="2985830"/>
      </dsp:txXfrm>
    </dsp:sp>
    <dsp:sp modelId="{4D7C151B-625B-4DDA-B6B0-ADD736ED231C}">
      <dsp:nvSpPr>
        <dsp:cNvPr id="0" name=""/>
        <dsp:cNvSpPr/>
      </dsp:nvSpPr>
      <dsp:spPr>
        <a:xfrm>
          <a:off x="5605379" y="174177"/>
          <a:ext cx="2457394" cy="432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 smtClean="0"/>
            <a:t>Force de vente</a:t>
          </a:r>
          <a:endParaRPr lang="fr-FR" sz="1500" kern="1200" dirty="0"/>
        </a:p>
      </dsp:txBody>
      <dsp:txXfrm>
        <a:off x="5605379" y="174177"/>
        <a:ext cx="2457394" cy="432000"/>
      </dsp:txXfrm>
    </dsp:sp>
    <dsp:sp modelId="{089AC269-240C-4B87-A698-21339BF20BB7}">
      <dsp:nvSpPr>
        <dsp:cNvPr id="0" name=""/>
        <dsp:cNvSpPr/>
      </dsp:nvSpPr>
      <dsp:spPr>
        <a:xfrm>
          <a:off x="5605379" y="606177"/>
          <a:ext cx="2457394" cy="298583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Développer des outils de remontée des données du terrain aux équipes métiers pour des stratégies et des solutions toujours plus proches des besoins des clients.</a:t>
          </a:r>
          <a:endParaRPr lang="fr-F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Développer ou conserver une force de vente significative pour conserver et créer plus que des relations amont/aval mais de véritables partenariats.</a:t>
          </a:r>
          <a:endParaRPr lang="fr-FR" sz="1500" kern="1200" dirty="0"/>
        </a:p>
      </dsp:txBody>
      <dsp:txXfrm>
        <a:off x="5605379" y="606177"/>
        <a:ext cx="2457394" cy="29858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6A1C09-6BB5-42F7-A2D8-808362D561AE}" type="datetimeFigureOut">
              <a:rPr lang="fr-FR" smtClean="0"/>
              <a:t>09/10/2014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DB7603-1B14-4438-AC97-C4A59C4496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0329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DB7603-1B14-4438-AC97-C4A59C44962B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9076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DB7603-1B14-4438-AC97-C4A59C44962B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39020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DB7603-1B14-4438-AC97-C4A59C44962B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19586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628" y="770467"/>
            <a:ext cx="8086725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000" spc="-120" baseline="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634" y="4198409"/>
            <a:ext cx="6921151" cy="16459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FA373B7E-7EAD-4E93-B984-2F3926F04518}" type="datetime1">
              <a:rPr lang="fr-FR" smtClean="0"/>
              <a:t>09/10/2014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409DEBB9-D86B-4AE3-A2DE-A1904A2CF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50881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10806-C20C-47FE-9181-2F1740F77D15}" type="datetime1">
              <a:rPr lang="fr-FR" smtClean="0"/>
              <a:t>09/10/2014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DEBB9-D86B-4AE3-A2DE-A1904A2CF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84491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7963" y="695325"/>
            <a:ext cx="1971675" cy="48006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644" y="714376"/>
            <a:ext cx="5800725" cy="540067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FB752-F305-4923-8CDD-140DF6764A15}" type="datetime1">
              <a:rPr lang="fr-FR" smtClean="0"/>
              <a:t>09/10/2014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DEBB9-D86B-4AE3-A2DE-A1904A2CF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87619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E55D6-3C10-4ED4-BF60-9D1BBC23EE5E}" type="datetime1">
              <a:rPr lang="fr-FR" smtClean="0"/>
              <a:t>09/10/2014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DEBB9-D86B-4AE3-A2DE-A1904A2CF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4154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628" y="767419"/>
            <a:ext cx="8085582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000" b="0" baseline="0">
                <a:solidFill>
                  <a:schemeClr val="accent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0634" y="4187275"/>
            <a:ext cx="6919722" cy="164592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84B45-D128-4B6A-AA4A-6293E7890F0E}" type="datetime1">
              <a:rPr lang="fr-FR" smtClean="0"/>
              <a:t>09/10/2014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DEBB9-D86B-4AE3-A2DE-A1904A2CF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02401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7492" y="1993392"/>
            <a:ext cx="3806190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7738" y="1993392"/>
            <a:ext cx="3806190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9532E-CBA7-43E3-AC85-DC37FD3AC11B}" type="datetime1">
              <a:rPr lang="fr-FR" smtClean="0"/>
              <a:t>09/10/2014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DEBB9-D86B-4AE3-A2DE-A1904A2CF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78779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2032000"/>
            <a:ext cx="3806190" cy="7234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492" y="2736150"/>
            <a:ext cx="3806190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6310" y="2029968"/>
            <a:ext cx="3806190" cy="72237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66310" y="2734056"/>
            <a:ext cx="3806190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B2DB5-0B0A-4F18-B918-B8BC43640DF0}" type="datetime1">
              <a:rPr lang="fr-FR" smtClean="0"/>
              <a:t>09/10/2014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DEBB9-D86B-4AE3-A2DE-A1904A2CF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815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67DB5-5864-495D-B86D-92BB8504202B}" type="datetime1">
              <a:rPr lang="fr-FR" smtClean="0"/>
              <a:t>09/10/2014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DEBB9-D86B-4AE3-A2DE-A1904A2CF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13478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BBA6A-498D-4424-A2D4-ED2B8B8AACF9}" type="datetime1">
              <a:rPr lang="fr-FR" smtClean="0"/>
              <a:t>09/10/2014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DEBB9-D86B-4AE3-A2DE-A1904A2CF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39091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5000" y="0"/>
            <a:ext cx="3429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196053" y="542282"/>
            <a:ext cx="253746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762000"/>
            <a:ext cx="4572000" cy="457200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06987" y="2511813"/>
            <a:ext cx="254889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>
                <a:solidFill>
                  <a:srgbClr val="40404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0D53F-2477-49C0-8754-E0DA578836B1}" type="datetime1">
              <a:rPr lang="fr-FR" smtClean="0"/>
              <a:t>09/10/2014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409DEBB9-D86B-4AE3-A2DE-A1904A2CF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23675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918" y="5418668"/>
            <a:ext cx="8085582" cy="613283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9144000" cy="5330952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rgbClr val="4D4D4D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7492" y="5909735"/>
            <a:ext cx="6922008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20E78FD2-41A0-47B7-A955-C127D04143B2}" type="datetime1">
              <a:rPr lang="fr-FR" smtClean="0"/>
              <a:t>09/10/2014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409DEBB9-D86B-4AE3-A2DE-A1904A2CF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90210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2919" y="499533"/>
            <a:ext cx="8079581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206" y="1993393"/>
            <a:ext cx="8065294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6412447"/>
            <a:ext cx="30861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fld id="{614DB2A3-5D13-488D-8803-95A4509A1606}" type="datetime1">
              <a:rPr lang="fr-FR" smtClean="0"/>
              <a:t>09/10/2014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6554697"/>
            <a:ext cx="37719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41193" y="5829748"/>
            <a:ext cx="219456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0" b="0">
                <a:ln>
                  <a:noFill/>
                </a:ln>
                <a:solidFill>
                  <a:schemeClr val="accent1">
                    <a:alpha val="20000"/>
                  </a:schemeClr>
                </a:solidFill>
                <a:latin typeface="+mj-lt"/>
              </a:defRPr>
            </a:lvl1pPr>
          </a:lstStyle>
          <a:p>
            <a:fld id="{409DEBB9-D86B-4AE3-A2DE-A1904A2CF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520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274320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.jp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2.jp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82218" y="156355"/>
            <a:ext cx="6858000" cy="1790700"/>
          </a:xfrm>
        </p:spPr>
        <p:txBody>
          <a:bodyPr>
            <a:normAutofit/>
          </a:bodyPr>
          <a:lstStyle/>
          <a:p>
            <a:pPr algn="just"/>
            <a:r>
              <a:rPr lang="fr-FR" dirty="0" err="1" smtClean="0"/>
              <a:t>Big</a:t>
            </a:r>
            <a:r>
              <a:rPr lang="fr-FR" dirty="0" smtClean="0"/>
              <a:t> Data &amp; B to B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29818" y="2981753"/>
            <a:ext cx="4517640" cy="124182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fr-FR" b="1" dirty="0" smtClean="0"/>
              <a:t>Mémoire de recherche </a:t>
            </a:r>
          </a:p>
          <a:p>
            <a:pPr algn="just"/>
            <a:r>
              <a:rPr lang="fr-FR" b="1" dirty="0" smtClean="0"/>
              <a:t>Soutenu par: Marjorie PAGES</a:t>
            </a:r>
          </a:p>
          <a:p>
            <a:pPr algn="just"/>
            <a:r>
              <a:rPr lang="fr-FR" b="1" dirty="0" smtClean="0"/>
              <a:t>Pilote: Madame Sandrine BLANC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2088045" y="6362424"/>
            <a:ext cx="6858000" cy="366987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1800" dirty="0"/>
              <a:t>Soutenance du 20 juin 2014 </a:t>
            </a:r>
          </a:p>
          <a:p>
            <a:pPr algn="r"/>
            <a:endParaRPr lang="fr-FR" sz="1800" dirty="0"/>
          </a:p>
          <a:p>
            <a:pPr algn="r"/>
            <a:endParaRPr lang="fr-FR" sz="1800" dirty="0"/>
          </a:p>
        </p:txBody>
      </p:sp>
      <p:sp>
        <p:nvSpPr>
          <p:cNvPr id="6" name="AutoShape 2" descr="data:image/jpeg;base64,/9j/4AAQSkZJRgABAQAAAQABAAD/2wCEAAkGBxMHEhUUBxMWFBUVFRobGRUVGBkeIBoZFx0YIBcXHBchHyohHBwlHh4YITEiJSkrLi8vGiIzODQtQygtLysBCgoKDg0OFxAQGjcjHyQtNywsKy03Mi03MSwtLC4sLC8tLTcrNzQsLC8sNSwsLiwsLyw3MSwsLCwsLCwsLCwsNP/AABEIAJoBRwMBIgACEQEDEQH/xAAcAAEAAgMBAQEAAAAAAAAAAAAABAUDBgcCCAH/xABKEAACAQMDAAYFBgsFBgcAAAABAgMABBEFEiEGBxMxQVEiMmFxsQgUMzWBkRUjNEJSYnJ0kqGygrPBw9E2Q3OEtMIWJERj0tPw/8QAGAEBAQEBAQAAAAAAAAAAAAAAAAIDAQT/xAAvEQEAAgEBBQYFBAMAAAAAAAAAAQIRAwQSITFRE0FxgaHRBTJhkbEVQlLBIjOC/9oADAMBAAIRAxEAPwDuNKUoFKUoFKUoFKUoFKUoFKUoFKUoFKUoFKUoFKUoFKUoFKUoFKUoFKUoFKUoFKUoFKUoFKUoFKUoFKUoFKUoFKUoFKUoFKUoFKUoFKUoFKUoFKUoFKUoFKUoFKUoFKUoFKUoFKUoFKUoFKUoFKUoFKUoFKUoFKUoFKUoFKUoFKUoFKUoFKUoFKUoIOq6tFpIU3xYb2KqER3JYKzkBUUn1VY93cDUq2uFukV7ZgyOoZWU5DKwyrA+II5qn6VaIdcEIXYRFMXZZN2GBilj2+iQf95n7MeNT9EsTplvDDK5kMcaoXOfSKgDPJJ+8k+099B4uNZgtu07Z8dk8aP6LcPMUEa8DnJdO7PfzVhWr6v0dmvJJfm7xiOaa2lbcG3K1s8TbRjghhGvPhk9/htFBA0vV4tWybAsyjHpmORVYEsAUdlCyDg8qSO7zGZF1eJaFBcHHaOEXgnLEEgcDjgHk8cVS9HdCk0uWV3KIkgH4iEv2e/LFpgrHEZbPKoAO8ksTkWOrWBvjAYyB2U4kOfEBXUge30s/ZQTpHEYJfuAyfcPZUKw1iDURE1jIHWeMyRsobBRdoY5xhSCyjBwc+HBxLuEMqMF7ypH3iqHR+jZ0u4WWGQBOwKvCBx2zdjulQ+AYJ6S9xOG7yxIXOoXyadG0l4SEXGSFZjyQBhVBJ5I7hWS2nFyoaPdgjjcrKftVgGB9hFQukenHVreSGIgF9vLZxwyk5xz4eFSdNieCNVuduVGMJuwAOFGWOTxjk0GJ9XiSbsMsZMKSFR2Chs7d7qpVM7TjcRnFS5pVgUtMQqqCST3ADkknyqj1HRJLq6jnt2SLYUzKhcSOikloXXOyRDk8tnbuJAzzV3coZEYJtyVIG4ZGSONwyMjzGaCPpmpR6ou+037eOXjkTOQCCA6gkYI5HFTKpOi+jPo6yCQgIzApCjOyRADBCF+QpPO0AKvcB3k3dBG1C+j02MyXrbUXGTgnliAoCgEsxJAAAJJIAr3Z3S3iB4dwBz66Oh4JByjgMOR4j21g1mz+fwvGEjfcACkwJRhkZBxyPYfA4NYejunyaZAI7uQyEMxBJZtqsxKxh3Jdgowu5jk48O4B61HW4dNYJcsxcru2RxySMF7txWNWKrnIycDirGqO70ueG5e40lo8yxJHIkobH4ppDG6sp4+kcFcc8cjBzeD20FdFrkEwiMbnE0rxR+i43SR9pvXkcY7OTk4B28HkZnyOIwTIQABkk8AAd5J8q1PT+hoszbuGXtIruaZ2BfDLN85wgUnAI7VecfmnzrYtZ05dXt5oJyQs0Txkr3gOpBI9vNBhsNegv3CW7NuKllDxyJvUYy6F1AkUZHK5HpDzFTbu5SyRpLtgiICzMxwAB3knyqnttLnmlgk1Z4z83DbeyVhvdl2l2yfQG0t6A3ckHdxU3XtN/C0DxK+wnaVfGdrxsroSuRuAZVyMjIyMig/dP1mHUWZLcsHUBikkckbbTnDBHVSVyCMgYyMVmv76PT1DXbbQzogOCfTkYIg4B72IGe7nmq+z0yWS5FzqbR7khaJEiDYxIyNI7MeTkomFx6ODy2eMnSPTX1SJUtWVWWaGQFwcfiZEkwcc87cfbQWtKxWu/aPne3f47M4+zPPdWWgUpSgUpSgUpSgUpSgUpSgUpSgUpSgUpSg1PrJ6QXPRa0N1paRSLGyiRJA2drkKGUgjuYjII7jnIxg03VN1gTdODcC/ijj7ER47Pdzv35zkn9EVa9bxxo95/w1/rSudfJm9a+90HxmoO16p23ZP+Cuz7XHoCUNtJHg2CCAe7POO/B7q4lYde1xHcKmt2sSRiTbKU37lGcMQCTkg848cYru9fJR6NS9Jb7UU0wZeEzzBMcuEmVSi/rYbI88Y8aD6wtbhLtFktWDo6hlZTkMpGQQfEEVlr586jusL8GuthrLfiXP4l2P0bk/Rn9Rj3eTH28fQdBpfWp0wl6FWsc1jGkheYRkSZxgo7ZGCOcqKsOgOrXWvWiXOtJFH2w3RxxhshOcMzFjncMEADgY88DS/lH/AFdB+9r/AHc1bx1ffVlj+6Q/0LQQesDp/bdCUHzsGSZwTHCpwSB+czfmLnjOCTzgHBxzG160tc6SMT0bs1KAkehE7447mkJ25+wVqXXbK8msXInJwvZhc+C9mhAHsySfeTX0X0Flt5tPtjom3sRCoAXwIA3A/rbs5zznOaDjl91o690eYfh21RVyB+NgdQfH0XDAE48ia7pol6dStoJnAUywxuVHcC6hiAfZmpF1bJeIyXaK6MMMjgEEHvBB4Ir8s7ZbKNI7YbUjVVVeeFUAKMnnuAoNK60+l130Lijn0+OGWJn2MHD7lYglTkNgqQCO4YIHfnjnlv15ahdfk1lE/wCyJT8DW5/KC+qv+Yj+DVXfJu/Ibj95/wAtKCgueuzUrX8qsI0/aWYfE10zqw6VydMrM3F6iRsJmTamcYUIc8k88mtuIz31GsNOi04MLCNYw7l2CAAFyAC2Bxk4GfPvoNZ6zOkl10TtvnWmJFIisFkWQNkbjhWBDDxwMY8c54rl9v16X9ycW1lC58lEp+BronXh9TXPvh/vo60/5M/0d9+1D8JaCDcddOp2wzc6eiDzZJh8TXQOqjptL02imkvo44zHIFAj3cgjPOSa3o899RbTTYbJnazjVGlILlABuI7mIHefb30Eknby1cm6Y9d9vpbNF0ej+dOODKTiMH9Ujl/swPImovygumDWEaWFgxVpl3zEZB7PJCpnyYhs+xcdzVE6k+reGeFb/X4xIXJMETjKhRx2jKfWJOcA8YwecjAUsXWrruoDfY24KHxjtpGX78n40g679T059urW8LY71ZHjb+rjx/Nr6IA28LVfrehW2vx9nrMKTL+uORnxVu9T7QQaCRptz89hjkIx2katjvxuAOM/bUmsVpbraIkcPqooUZ8lGBz7qy0ClKUClKUClKUClKUClKUClKUClKUClKUGndb/ANT3n7C/1pXO/kzetfe6D4zV0Trf+p7z9hf60rnfyZvWvvdB8ZqDutcF6mv9oNQ/4dz/ANRFXeq4L1Nf7Qah/wAO5/6iKg8defV78yZtQ0ZPxbn8ei/mMf8AegfosfW8ic+JxtPUp1hfh+MWert/5mJfQZu+WNfM+Lr4+JHPOGrqE8K3CslwoZWBVlYZBBGCCPEEV8w9Y/RGbq7vUm0cssLPvglHOxhyYifMeGfWXzw2A6V8o/6ug/e1/u5q3jq++rLH90h/oWuNdY/TWPppotu4ws8d2izRjwbspsMB37GwSPtHhXZer76ssf3SH+haDW+tXq1XpmFm09hHdRrtBb1ZF7wrEcgg5w3tIPgRxG0vdV6spsYktyTzG43RyYxk+KP4DcpyPMV9ZVgvrKPUEMd/GsiN3o6hgfeDxQcr6G9d9vqRWPpInzaQ4HarkxE8d/50fPnkAd7CusxuJADGQQRkEcgg9xB8RXz11y9WkPRtBd6DlYi4WSEnIQtnayE87SRgg5wSMcd2yfJy1yW8huLa5JZICjR5/NEm/cnuyuQPaaC4+UF9Vf8AMR/Bq1jqOe5h064bSMMRc+khXJI2JyOe8eX/AOOz/KC+qv8AmI/g1V3ybvyG4/ef+xK7E4nLPVpv0muZj6w2i2v9RuJYxcxsidom4hMejuGcnyxW6UpVWtvd2GWzbPOjE5vNs9Wh9eH1Nc++H++jrn/UGZ0t75tKwXV4SVIzuGJeB7a6B14fU1z74f76OtP+TP8AR337UPwlqYnEttSm/Wa5x9YbqNR1KYqJImVSwyVTBxnnnw4rd6UqrW3u7DHZtnto5zebZ6vlXrsnM+s3O88L2aj2ARocfeSftr6b0C3W0tYEt/VSGNVx5BQBXzt1/wCktY6oZSDtuI0YHw3IAjL7wFU/2hXY+qHpGvSHTYeR2kCiKRfEFBhW/tLtPvyPCoelutKUoFKUoFKUoFKUoFKUoFKUoFKUoFKUoFKUoFKUoNJ657lbbR7rtfzgigeZaRO73DJ+w1zv5NNwqzXkbEbmjiYDxIQuGOPYWX767Vq2iW+tBRq0McwU5USKGAJ8QDxn21FsOidjpriTT7SCKRe5441UjPfyBmguJHEQLSEAAZJJwAB3knwFcB6jblb3W72SHlZIZ2B9jTwkfyNd4vrKPUUMd8iyI3rIwyD7CPEVC0ro1Z6M5fSbaGFyu0tGiqSpIJXIHdkA/ZQWtVnSTQoekltJb6kMpIO8d6sPVdT4MDz8eM1Z14klWIZlIA8ycUJnD466YdGZuidy9vqI5HKOBxIh9V1/08CCPCvqjq++rLH90h/oWo/Su30zpFF2WvNFIo5UhvSU+asvI+B8c140vX7LRIIoLSR3SGNUUlTkhAAMnAGcDyFVFLTyh577XoU+a8R5w0jUeteXofqNzaa9GZ4UkzHImBIqSAOqkHAcAMAOQeOSa2KDrk0iVdzzuhx6jQyZ93oqV/nX5r2oaXrhzqlkJmxjeyIGwO4b87sVqkvR7RB9FprH33Mw/wC81fY36PPb4rsleepHrP8ATX+s3rGPTvZZdGYZDGXBOVy8rLnaFQZwvj5njuxz1Lqi6FN0OtCL7HzichpcHO0DOyPPjtBJPtY4yMGqzRNYtdBBGh6fFCSMFlb0iPIvt3Ee81a/+OZD6tuP4j/pXewv0R+sbH/P0n2U/wAoe5WLTERz6T3CbR57Vck+4f4itC6o+se06GW0sWqpMzPNvHZKhGNqjklxzkGug6tq0WssG1fT4ZiowDIN2B5DI4qDiwHraRa/wL/8KdhfofrGyfy9J9nuXr609fooLo+9Yh/mGrPqy6dy9Ori6YxiGCBIwkeckmQv6TNgZOE7hwOe/vqqD6aPW0i1+5P/AK6uNE6QWWi7vwZZLBvxu7EIN23O3OAM4yfvNc7G/R2Pi+xz+/0n2fvXrOsOjziQgF3iVR5kSK2B9isfsrlHU90/tehS3I1ZZmMrRleyVT6gfOcsPMV1/Utb03XNv4Ztu12+r2saMBnvwMnFYYrHQZP/AEtsPfb/AOO3FTOneO5tX4hstuWpH3wp5OvrTh9HBdn+xEP82pXV91iy9Ob+RLePsbaKBm2k7mdy6BWZsYAA3YUeZyTxi8h6O6JP9FbWR9myPP3EVeaNoNppBZtGt4od4AYxIq7gO7JHfUzExzemupW/yznwVXWJ0Nj6aWpilISVDuikx6reR/VbuI9x8BXzvZXGpdVl5l0MbdxVwTHMg8j3MOe8HI9nIr6xqPfWUWoIY7+NJUPekihgfsIxXFuWaZ19WUqj8J288b+IQI6/YxZT/KsGrdfttGp/BFrNI3h2pVB7/RLE+7ituu+qrSLtt0lmoJ/QeVB/CrgfyrJp/VhpOntugso2P/ul5B/C7MP5UErq8vrrVrNLnXiN9x+MSNFwscRx2ajvJyPTyST6fsxWzV+KoQAKMAdwFftApSlApSlApSlApSlApSlApSlApSlApUKXU0QkQ5kYfmxjdg+RPqr/AGiKwO91c/QrHCPNzvb+FcKP4jVbssZ1q8o4+HH15R5ytKrr3XLex/KZVB8gcn7hk1HbQPnP1nNLL5ru2L/CuPjUu00eCz/J4UB89oJ/iPNdxWOaJttFvlrFfHj6R7qpulXb/VdvNN7duF+/n4Vja51K7+hijhHmxBPxPwrZ6V3fiOUM52bVt8+rP/OK+8+rVDoN7d/lt4V9kefgNtfi9Bo25uppGPmMD4g1tlKdrbuT+m7PPG0TbxmZ/tr8XQ60T1lZve5/wxUuPo5ax+rAn25PxqxuJ1tlL3LBFHezEAD3k1Hj1SCRd0c0ZXeE3B1xvYgKmc+sSVAHecjzrk3tPe2rsez15acfaCPSYI/o4Ih7kX/Ss6W6J6iKPcBWGTVIIn7OSaMSZA2F1DZb1RtznJyMDxzXmXV7eEgTTxKTnALqM4JU+P6QI94xU5ltXTpXlGEwKB3Cv2vEsqwjMzBR5kgV4urpLNS926ooIBZyAMsQFGT5kgD2muLwzUqEdXtwnaGeLZu279643fo5zjOPCvyXWbeEKZp4lDLuUmRQCp7mBzyPbQTSoPeKxPao/rop96isX4Ug7Tsu2j7QHHZ713ZKhgNuc52kNjyOaWupQ3hK2ksbsM5CspPBweAfOjkxE83h9Ht5PXgiP9hfjio8vRq0l9aFfsyPgan295HchDbyI4kXchVgQy8ekpHeORyPMV4bUYVDFpYwEUs5Lr6KgsCzc8DKsMn9E+VVvW6srbPo250ifKFPN0MtZPUDr+yx/wAc1FPQlYubK4kQ+fH+GK2ylV2t+rC3w3ZZ47keXD8NVXR7+0/JLsOPKTP+Ib41kW/1G0/KbdJR5xtg/E/CtmpTtM84hyNhiv8Arvavnn0nLXU6WRxcalFLAf1lOPv7z91W1lqsN9+SSqx8gef4TzUsjPfVfd6FbXf00KZ8wNp+8YNczSe7C4rtNP3RbxjHrGfwsaVTror2v1dcSJ+q+JF9wB5H31lS4ubf8qiWUfpQtg/wPj+TGubvSWka1o+esx4cfxx+8Qs6VFt9QjnO0Ha36Dgq32KcE+8cVKqZjDWtq2jMTkpSlFFKUoFKUoFKUoFKUoPw+ysL2ol/KMt7D3fw9x+3NZ6UcmsTzfiqEGFGAPAV+0pR0pSlApSta1qG8M7/AIOL9nLEkWQVxExMha4UH85V4xg5LJ4A0Gy0rUXhutr9oJzPtj7Blf8AFqezjz2ihgpxL2hbcCSp9HPAEi3ivLZhv3SRvcykgsN0SCSUp4+lE0ewBfWU47wfQC71Wy/CETRliu4ryMg8MDwQQQeO8HIqov8Aokl4cCWVFw2cPvYsy7d3aS7yu1NwXbjG9j41EjXUAsvzhPpQHASUFo8OO0hXIUKxhO1SCV3oxJG7JkSROQPm63Yh7QFwZG3kbH5Ulu12htmQCCccAjduD1/4ZaRu0uZmaQyQuwBkWN+zWNXDQh9p3FSwPeDtzuC4OK46LSMD81mEbMHHaKJAw3SSupIWQJIF7Q4V1IznwYirHTknEEgXcrZfse2O5lXHobzk59LJ5JO0jPOaxdEYryKFh0iYM+87fVJC4HeV4781M2xaK482tdKJ07X3o4d3fOej10p6Op0kjVJ3ZNr7gVwfAggg+w1l1TSPnVssFu5XaYsMS+cQujYLKytkhcZBHf8AZUES3L2wjEcolBXcxK5ZBIvahH3cOY9208c45FRzaXM0ijTmmih7RCDKxZgRHcbyQzFmiL/NxtJGSGxj1qRSItNu8trXtp105n/GOMR482ex6OSWD9rBKDJvc4cSONsiQqRuZy5YGJSGJOASoGMY8v0T3o+Z3DsrelGZEXe8kkjExo43R5fG0nOM+lklqwFLm4kU6pFOE/H5SCYgBh83EZDK6kocTFc+B5APFeZILoxt88Fw03ZL2LRSAKH2/wC8CsELh+WLKUIwBnkVTJYSaE8rOC6CJ7iGbaIzuHYCDagbdgelEDnGQDgYOGrBb9G5YoXh7chZF2lg0pIUn0tivIyISpYZUDBIOOMV+XUF7EcwFnD3UW5cqOzRZYt7pk/RtGHDJknnI7znN0hhvpLiA6M4WEEdqDt8xnORkjbwNvOfvqb23YzjPg10dKNW+7vRX6zwh+22gSWDBrOYNtaQqJUXgTbTIvobAPTUODj85h4gjHP0XM4j3yruhy6Hsxjtnk7RmdSSWj3BcR5GMbsllRkl61G7yR7hK0IV9whZlbtCU7MnawYrjtBwcZIJHcRX31vfyRTfg1+zzbAIkq75O02vwJFmVVbO0ZwRnnJqmTaR7aVrVzFMZX+ercPFz2YgkKkNk53bXU4I2bc+iMPnGRnxIL/te0gXCYEYV5ATgrjtmjC7SwlwSQ30anAycUG0UrTQt0PRs4rgAxqZGkmy25ZIe0jXcxAdozNhoyqjA57it3oiOjy4Eqw4TYJmLNv9PtCCxLBMdmACe8NxggkLelKUClKUHiWJZhiUBh5EZH3V4SDsvoiQPInI/nyPcCKzUplyaxM5KUpR0pSlApSlApSlApSlApSlApSlApSlApSlApSlApSlApSlApSlApSlApSlApSlApSlApSlApSlApSlApSlApSlApSlApSlApSlApSlApSlApSlApSlApSlApSlApSlApSlApSlApSlApSlApSlApSlApSlApSlApSlApSlApSlApSlApSlB//Z"/>
          <p:cNvSpPr>
            <a:spLocks noChangeAspect="1" noChangeArrowheads="1"/>
          </p:cNvSpPr>
          <p:nvPr/>
        </p:nvSpPr>
        <p:spPr bwMode="auto">
          <a:xfrm>
            <a:off x="870439" y="742125"/>
            <a:ext cx="2207612" cy="2207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7" name="AutoShape 4" descr="data:image/jpeg;base64,/9j/4AAQSkZJRgABAQAAAQABAAD/2wCEAAkGBxMHEhUUBxMWFBUVFRobGRUVGBkeIBoZFx0YIBcXHBchHyohHBwlHh4YITEiJSkrLi8vGiIzODQtQygtLysBCgoKDg0OFxAQGjcjHyQtNywsKy03Mi03MSwtLC4sLC8tLTcrNzQsLC8sNSwsLiwsLyw3MSwsLCwsLCwsLCwsNP/AABEIAJoBRwMBIgACEQEDEQH/xAAcAAEAAgMBAQEAAAAAAAAAAAAABAUDBgcCCAH/xABKEAACAQMDAAYFBgsFBgcAAAABAgMABBEFEiEGBxMxQVEiMmFxsQgUMzWBkRUjNEJSYnJ0kqGygrPBw9E2Q3OEtMIWJERj0tPw/8QAGAEBAQEBAQAAAAAAAAAAAAAAAAIDAQT/xAAvEQEAAgEBBQYFBAMAAAAAAAAAAQIRAwQSITFRE0FxgaHRBTJhkbEVQlLBIjOC/9oADAMBAAIRAxEAPwDuNKUoFKUoFKUoFKUoFKUoFKUoFKUoFKUoFKUoFKUoFKUoFKUoFKUoFKUoFKUoFKUoFKUoFKUoFKUoFKUoFKUoFKUoFKUoFKUoFKUoFKUoFKUoFKUoFKUoFKUoFKUoFKUoFKUoFKUoFKUoFKUoFKUoFKUoFKUoFKUoFKUoFKUoFKUoFKUoFKUoFKUoIOq6tFpIU3xYb2KqER3JYKzkBUUn1VY93cDUq2uFukV7ZgyOoZWU5DKwyrA+II5qn6VaIdcEIXYRFMXZZN2GBilj2+iQf95n7MeNT9EsTplvDDK5kMcaoXOfSKgDPJJ+8k+099B4uNZgtu07Z8dk8aP6LcPMUEa8DnJdO7PfzVhWr6v0dmvJJfm7xiOaa2lbcG3K1s8TbRjghhGvPhk9/htFBA0vV4tWybAsyjHpmORVYEsAUdlCyDg8qSO7zGZF1eJaFBcHHaOEXgnLEEgcDjgHk8cVS9HdCk0uWV3KIkgH4iEv2e/LFpgrHEZbPKoAO8ksTkWOrWBvjAYyB2U4kOfEBXUge30s/ZQTpHEYJfuAyfcPZUKw1iDURE1jIHWeMyRsobBRdoY5xhSCyjBwc+HBxLuEMqMF7ypH3iqHR+jZ0u4WWGQBOwKvCBx2zdjulQ+AYJ6S9xOG7yxIXOoXyadG0l4SEXGSFZjyQBhVBJ5I7hWS2nFyoaPdgjjcrKftVgGB9hFQukenHVreSGIgF9vLZxwyk5xz4eFSdNieCNVuduVGMJuwAOFGWOTxjk0GJ9XiSbsMsZMKSFR2Chs7d7qpVM7TjcRnFS5pVgUtMQqqCST3ADkknyqj1HRJLq6jnt2SLYUzKhcSOikloXXOyRDk8tnbuJAzzV3coZEYJtyVIG4ZGSONwyMjzGaCPpmpR6ou+037eOXjkTOQCCA6gkYI5HFTKpOi+jPo6yCQgIzApCjOyRADBCF+QpPO0AKvcB3k3dBG1C+j02MyXrbUXGTgnliAoCgEsxJAAAJJIAr3Z3S3iB4dwBz66Oh4JByjgMOR4j21g1mz+fwvGEjfcACkwJRhkZBxyPYfA4NYejunyaZAI7uQyEMxBJZtqsxKxh3Jdgowu5jk48O4B61HW4dNYJcsxcru2RxySMF7txWNWKrnIycDirGqO70ueG5e40lo8yxJHIkobH4ppDG6sp4+kcFcc8cjBzeD20FdFrkEwiMbnE0rxR+i43SR9pvXkcY7OTk4B28HkZnyOIwTIQABkk8AAd5J8q1PT+hoszbuGXtIruaZ2BfDLN85wgUnAI7VecfmnzrYtZ05dXt5oJyQs0Txkr3gOpBI9vNBhsNegv3CW7NuKllDxyJvUYy6F1AkUZHK5HpDzFTbu5SyRpLtgiICzMxwAB3knyqnttLnmlgk1Z4z83DbeyVhvdl2l2yfQG0t6A3ckHdxU3XtN/C0DxK+wnaVfGdrxsroSuRuAZVyMjIyMig/dP1mHUWZLcsHUBikkckbbTnDBHVSVyCMgYyMVmv76PT1DXbbQzogOCfTkYIg4B72IGe7nmq+z0yWS5FzqbR7khaJEiDYxIyNI7MeTkomFx6ODy2eMnSPTX1SJUtWVWWaGQFwcfiZEkwcc87cfbQWtKxWu/aPne3f47M4+zPPdWWgUpSgUpSgUpSgUpSgUpSgUpSgUpSgUpSg1PrJ6QXPRa0N1paRSLGyiRJA2drkKGUgjuYjII7jnIxg03VN1gTdODcC/ijj7ER47Pdzv35zkn9EVa9bxxo95/w1/rSudfJm9a+90HxmoO16p23ZP+Cuz7XHoCUNtJHg2CCAe7POO/B7q4lYde1xHcKmt2sSRiTbKU37lGcMQCTkg848cYru9fJR6NS9Jb7UU0wZeEzzBMcuEmVSi/rYbI88Y8aD6wtbhLtFktWDo6hlZTkMpGQQfEEVlr586jusL8GuthrLfiXP4l2P0bk/Rn9Rj3eTH28fQdBpfWp0wl6FWsc1jGkheYRkSZxgo7ZGCOcqKsOgOrXWvWiXOtJFH2w3RxxhshOcMzFjncMEADgY88DS/lH/AFdB+9r/AHc1bx1ffVlj+6Q/0LQQesDp/bdCUHzsGSZwTHCpwSB+czfmLnjOCTzgHBxzG160tc6SMT0bs1KAkehE7447mkJ25+wVqXXbK8msXInJwvZhc+C9mhAHsySfeTX0X0Flt5tPtjom3sRCoAXwIA3A/rbs5zznOaDjl91o690eYfh21RVyB+NgdQfH0XDAE48ia7pol6dStoJnAUywxuVHcC6hiAfZmpF1bJeIyXaK6MMMjgEEHvBB4Ir8s7ZbKNI7YbUjVVVeeFUAKMnnuAoNK60+l130Lijn0+OGWJn2MHD7lYglTkNgqQCO4YIHfnjnlv15ahdfk1lE/wCyJT8DW5/KC+qv+Yj+DVXfJu/Ibj95/wAtKCgueuzUrX8qsI0/aWYfE10zqw6VydMrM3F6iRsJmTamcYUIc8k88mtuIz31GsNOi04MLCNYw7l2CAAFyAC2Bxk4GfPvoNZ6zOkl10TtvnWmJFIisFkWQNkbjhWBDDxwMY8c54rl9v16X9ycW1lC58lEp+BronXh9TXPvh/vo60/5M/0d9+1D8JaCDcddOp2wzc6eiDzZJh8TXQOqjptL02imkvo44zHIFAj3cgjPOSa3o899RbTTYbJnazjVGlILlABuI7mIHefb30Eknby1cm6Y9d9vpbNF0ej+dOODKTiMH9Ujl/swPImovygumDWEaWFgxVpl3zEZB7PJCpnyYhs+xcdzVE6k+reGeFb/X4xIXJMETjKhRx2jKfWJOcA8YwecjAUsXWrruoDfY24KHxjtpGX78n40g679T059urW8LY71ZHjb+rjx/Nr6IA28LVfrehW2vx9nrMKTL+uORnxVu9T7QQaCRptz89hjkIx2katjvxuAOM/bUmsVpbraIkcPqooUZ8lGBz7qy0ClKUClKUClKUClKUClKUClKUClKUClKUGndb/ANT3n7C/1pXO/kzetfe6D4zV0Trf+p7z9hf60rnfyZvWvvdB8ZqDutcF6mv9oNQ/4dz/ANRFXeq4L1Nf7Qah/wAO5/6iKg8defV78yZtQ0ZPxbn8ei/mMf8AegfosfW8ic+JxtPUp1hfh+MWert/5mJfQZu+WNfM+Lr4+JHPOGrqE8K3CslwoZWBVlYZBBGCCPEEV8w9Y/RGbq7vUm0cssLPvglHOxhyYifMeGfWXzw2A6V8o/6ug/e1/u5q3jq++rLH90h/oWuNdY/TWPppotu4ws8d2izRjwbspsMB37GwSPtHhXZer76ssf3SH+haDW+tXq1XpmFm09hHdRrtBb1ZF7wrEcgg5w3tIPgRxG0vdV6spsYktyTzG43RyYxk+KP4DcpyPMV9ZVgvrKPUEMd/GsiN3o6hgfeDxQcr6G9d9vqRWPpInzaQ4HarkxE8d/50fPnkAd7CusxuJADGQQRkEcgg9xB8RXz11y9WkPRtBd6DlYi4WSEnIQtnayE87SRgg5wSMcd2yfJy1yW8huLa5JZICjR5/NEm/cnuyuQPaaC4+UF9Vf8AMR/Bq1jqOe5h064bSMMRc+khXJI2JyOe8eX/AOOz/KC+qv8AmI/g1V3ybvyG4/ef+xK7E4nLPVpv0muZj6w2i2v9RuJYxcxsidom4hMejuGcnyxW6UpVWtvd2GWzbPOjE5vNs9Wh9eH1Nc++H++jrn/UGZ0t75tKwXV4SVIzuGJeB7a6B14fU1z74f76OtP+TP8AR337UPwlqYnEttSm/Wa5x9YbqNR1KYqJImVSwyVTBxnnnw4rd6UqrW3u7DHZtnto5zebZ6vlXrsnM+s3O88L2aj2ARocfeSftr6b0C3W0tYEt/VSGNVx5BQBXzt1/wCktY6oZSDtuI0YHw3IAjL7wFU/2hXY+qHpGvSHTYeR2kCiKRfEFBhW/tLtPvyPCoelutKUoFKUoFKUoFKUoFKUoFKUoFKUoFKUoFKUoFKUoNJ657lbbR7rtfzgigeZaRO73DJ+w1zv5NNwqzXkbEbmjiYDxIQuGOPYWX767Vq2iW+tBRq0McwU5USKGAJ8QDxn21FsOidjpriTT7SCKRe5441UjPfyBmguJHEQLSEAAZJJwAB3knwFcB6jblb3W72SHlZIZ2B9jTwkfyNd4vrKPUUMd8iyI3rIwyD7CPEVC0ro1Z6M5fSbaGFyu0tGiqSpIJXIHdkA/ZQWtVnSTQoekltJb6kMpIO8d6sPVdT4MDz8eM1Z14klWIZlIA8ycUJnD466YdGZuidy9vqI5HKOBxIh9V1/08CCPCvqjq++rLH90h/oWo/Su30zpFF2WvNFIo5UhvSU+asvI+B8c140vX7LRIIoLSR3SGNUUlTkhAAMnAGcDyFVFLTyh577XoU+a8R5w0jUeteXofqNzaa9GZ4UkzHImBIqSAOqkHAcAMAOQeOSa2KDrk0iVdzzuhx6jQyZ93oqV/nX5r2oaXrhzqlkJmxjeyIGwO4b87sVqkvR7RB9FprH33Mw/wC81fY36PPb4rsleepHrP8ATX+s3rGPTvZZdGYZDGXBOVy8rLnaFQZwvj5njuxz1Lqi6FN0OtCL7HzichpcHO0DOyPPjtBJPtY4yMGqzRNYtdBBGh6fFCSMFlb0iPIvt3Ee81a/+OZD6tuP4j/pXewv0R+sbH/P0n2U/wAoe5WLTERz6T3CbR57Vck+4f4itC6o+se06GW0sWqpMzPNvHZKhGNqjklxzkGug6tq0WssG1fT4ZiowDIN2B5DI4qDiwHraRa/wL/8KdhfofrGyfy9J9nuXr609fooLo+9Yh/mGrPqy6dy9Ori6YxiGCBIwkeckmQv6TNgZOE7hwOe/vqqD6aPW0i1+5P/AK6uNE6QWWi7vwZZLBvxu7EIN23O3OAM4yfvNc7G/R2Pi+xz+/0n2fvXrOsOjziQgF3iVR5kSK2B9isfsrlHU90/tehS3I1ZZmMrRleyVT6gfOcsPMV1/Utb03XNv4Ztu12+r2saMBnvwMnFYYrHQZP/AEtsPfb/AOO3FTOneO5tX4hstuWpH3wp5OvrTh9HBdn+xEP82pXV91iy9Ob+RLePsbaKBm2k7mdy6BWZsYAA3YUeZyTxi8h6O6JP9FbWR9myPP3EVeaNoNppBZtGt4od4AYxIq7gO7JHfUzExzemupW/yznwVXWJ0Nj6aWpilISVDuikx6reR/VbuI9x8BXzvZXGpdVl5l0MbdxVwTHMg8j3MOe8HI9nIr6xqPfWUWoIY7+NJUPekihgfsIxXFuWaZ19WUqj8J288b+IQI6/YxZT/KsGrdfttGp/BFrNI3h2pVB7/RLE+7ituu+qrSLtt0lmoJ/QeVB/CrgfyrJp/VhpOntugso2P/ul5B/C7MP5UErq8vrrVrNLnXiN9x+MSNFwscRx2ajvJyPTyST6fsxWzV+KoQAKMAdwFftApSlApSlApSlApSlApSlApSlApSlApUKXU0QkQ5kYfmxjdg+RPqr/AGiKwO91c/QrHCPNzvb+FcKP4jVbssZ1q8o4+HH15R5ytKrr3XLex/KZVB8gcn7hk1HbQPnP1nNLL5ru2L/CuPjUu00eCz/J4UB89oJ/iPNdxWOaJttFvlrFfHj6R7qpulXb/VdvNN7duF+/n4Vja51K7+hijhHmxBPxPwrZ6V3fiOUM52bVt8+rP/OK+8+rVDoN7d/lt4V9kefgNtfi9Bo25uppGPmMD4g1tlKdrbuT+m7PPG0TbxmZ/tr8XQ60T1lZve5/wxUuPo5ax+rAn25PxqxuJ1tlL3LBFHezEAD3k1Hj1SCRd0c0ZXeE3B1xvYgKmc+sSVAHecjzrk3tPe2rsez15acfaCPSYI/o4Ih7kX/Ss6W6J6iKPcBWGTVIIn7OSaMSZA2F1DZb1RtznJyMDxzXmXV7eEgTTxKTnALqM4JU+P6QI94xU5ltXTpXlGEwKB3Cv2vEsqwjMzBR5kgV4urpLNS926ooIBZyAMsQFGT5kgD2muLwzUqEdXtwnaGeLZu279643fo5zjOPCvyXWbeEKZp4lDLuUmRQCp7mBzyPbQTSoPeKxPao/rop96isX4Ug7Tsu2j7QHHZ713ZKhgNuc52kNjyOaWupQ3hK2ksbsM5CspPBweAfOjkxE83h9Ht5PXgiP9hfjio8vRq0l9aFfsyPgan295HchDbyI4kXchVgQy8ekpHeORyPMV4bUYVDFpYwEUs5Lr6KgsCzc8DKsMn9E+VVvW6srbPo250ifKFPN0MtZPUDr+yx/wAc1FPQlYubK4kQ+fH+GK2ylV2t+rC3w3ZZ47keXD8NVXR7+0/JLsOPKTP+Ib41kW/1G0/KbdJR5xtg/E/CtmpTtM84hyNhiv8Arvavnn0nLXU6WRxcalFLAf1lOPv7z91W1lqsN9+SSqx8gef4TzUsjPfVfd6FbXf00KZ8wNp+8YNczSe7C4rtNP3RbxjHrGfwsaVTror2v1dcSJ+q+JF9wB5H31lS4ubf8qiWUfpQtg/wPj+TGubvSWka1o+esx4cfxx+8Qs6VFt9QjnO0Ha36Dgq32KcE+8cVKqZjDWtq2jMTkpSlFFKUoFKUoFKUoFKUoPw+ysL2ol/KMt7D3fw9x+3NZ6UcmsTzfiqEGFGAPAV+0pR0pSlApSta1qG8M7/AIOL9nLEkWQVxExMha4UH85V4xg5LJ4A0Gy0rUXhutr9oJzPtj7Blf8AFqezjz2ihgpxL2hbcCSp9HPAEi3ivLZhv3SRvcykgsN0SCSUp4+lE0ewBfWU47wfQC71Wy/CETRliu4ryMg8MDwQQQeO8HIqov8Aokl4cCWVFw2cPvYsy7d3aS7yu1NwXbjG9j41EjXUAsvzhPpQHASUFo8OO0hXIUKxhO1SCV3oxJG7JkSROQPm63Yh7QFwZG3kbH5Ulu12htmQCCccAjduD1/4ZaRu0uZmaQyQuwBkWN+zWNXDQh9p3FSwPeDtzuC4OK46LSMD81mEbMHHaKJAw3SSupIWQJIF7Q4V1IznwYirHTknEEgXcrZfse2O5lXHobzk59LJ5JO0jPOaxdEYryKFh0iYM+87fVJC4HeV4781M2xaK482tdKJ07X3o4d3fOej10p6Op0kjVJ3ZNr7gVwfAggg+w1l1TSPnVssFu5XaYsMS+cQujYLKytkhcZBHf8AZUES3L2wjEcolBXcxK5ZBIvahH3cOY9208c45FRzaXM0ijTmmih7RCDKxZgRHcbyQzFmiL/NxtJGSGxj1qRSItNu8trXtp105n/GOMR482ex6OSWD9rBKDJvc4cSONsiQqRuZy5YGJSGJOASoGMY8v0T3o+Z3DsrelGZEXe8kkjExo43R5fG0nOM+lklqwFLm4kU6pFOE/H5SCYgBh83EZDK6kocTFc+B5APFeZILoxt88Fw03ZL2LRSAKH2/wC8CsELh+WLKUIwBnkVTJYSaE8rOC6CJ7iGbaIzuHYCDagbdgelEDnGQDgYOGrBb9G5YoXh7chZF2lg0pIUn0tivIyISpYZUDBIOOMV+XUF7EcwFnD3UW5cqOzRZYt7pk/RtGHDJknnI7znN0hhvpLiA6M4WEEdqDt8xnORkjbwNvOfvqb23YzjPg10dKNW+7vRX6zwh+22gSWDBrOYNtaQqJUXgTbTIvobAPTUODj85h4gjHP0XM4j3yruhy6Hsxjtnk7RmdSSWj3BcR5GMbsllRkl61G7yR7hK0IV9whZlbtCU7MnawYrjtBwcZIJHcRX31vfyRTfg1+zzbAIkq75O02vwJFmVVbO0ZwRnnJqmTaR7aVrVzFMZX+ercPFz2YgkKkNk53bXU4I2bc+iMPnGRnxIL/te0gXCYEYV5ATgrjtmjC7SwlwSQ30anAycUG0UrTQt0PRs4rgAxqZGkmy25ZIe0jXcxAdozNhoyqjA57it3oiOjy4Eqw4TYJmLNv9PtCCxLBMdmACe8NxggkLelKUClKUHiWJZhiUBh5EZH3V4SDsvoiQPInI/nyPcCKzUplyaxM5KUpR0pSlApSlApSlApSlApSlApSlApSlApSlApSlApSlApSlApSlApSlApSlApSlApSlApSlApSlApSlApSlApSlApSlApSlApSlApSlApSlApSlApSlApSlApSlApSlApSlApSlApSlApSlApSlApSlApSlApSlApSlApSlApSlApSlApSlB//Z"/>
          <p:cNvSpPr>
            <a:spLocks noChangeAspect="1" noChangeArrowheads="1"/>
          </p:cNvSpPr>
          <p:nvPr/>
        </p:nvSpPr>
        <p:spPr bwMode="auto">
          <a:xfrm>
            <a:off x="129818" y="12599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18" y="5088593"/>
            <a:ext cx="3143250" cy="145732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29818" y="2458472"/>
            <a:ext cx="82972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41847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2. Revue de littérature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19289" y="2453911"/>
            <a:ext cx="7886700" cy="3263504"/>
          </a:xfrm>
        </p:spPr>
        <p:txBody>
          <a:bodyPr>
            <a:normAutofit/>
          </a:bodyPr>
          <a:lstStyle/>
          <a:p>
            <a:r>
              <a:rPr lang="fr-FR" sz="1950" dirty="0">
                <a:sym typeface="Wingdings" panose="05000000000000000000" pitchFamily="2" charset="2"/>
              </a:rPr>
              <a:t>Permission Marketing (Seth Godin, 1999)</a:t>
            </a:r>
          </a:p>
          <a:p>
            <a:pPr marL="0" indent="0">
              <a:buNone/>
            </a:pPr>
            <a:r>
              <a:rPr lang="fr-FR" sz="1950" dirty="0">
                <a:sym typeface="Wingdings" panose="05000000000000000000" pitchFamily="2" charset="2"/>
              </a:rPr>
              <a:t>                       = Optimisation</a:t>
            </a:r>
          </a:p>
          <a:p>
            <a:pPr marL="0" indent="0">
              <a:buNone/>
            </a:pPr>
            <a:r>
              <a:rPr lang="fr-FR" sz="1950" dirty="0">
                <a:sym typeface="Wingdings" panose="05000000000000000000" pitchFamily="2" charset="2"/>
              </a:rPr>
              <a:t>                       = Réduction</a:t>
            </a:r>
          </a:p>
          <a:p>
            <a:pPr marL="0" indent="0">
              <a:buNone/>
            </a:pPr>
            <a:r>
              <a:rPr lang="fr-FR" sz="1950" dirty="0">
                <a:sym typeface="Wingdings" panose="05000000000000000000" pitchFamily="2" charset="2"/>
              </a:rPr>
              <a:t>                       =Profitabilité </a:t>
            </a:r>
          </a:p>
          <a:p>
            <a:pPr marL="0" indent="0">
              <a:buNone/>
            </a:pPr>
            <a:endParaRPr lang="fr-FR" sz="195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sz="1950" dirty="0" err="1">
                <a:sym typeface="Wingdings" panose="05000000000000000000" pitchFamily="2" charset="2"/>
              </a:rPr>
              <a:t>Hyp</a:t>
            </a:r>
            <a:r>
              <a:rPr lang="fr-FR" sz="1950" dirty="0">
                <a:sym typeface="Wingdings" panose="05000000000000000000" pitchFamily="2" charset="2"/>
              </a:rPr>
              <a:t>: L’entreprise se doit de mettre en place des outils analytiques et des formulaires intuitifs pour collecter des données de ses prospects.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DEBB9-D86B-4AE3-A2DE-A1904A2CFE66}" type="slidenum">
              <a:rPr lang="fr-FR" smtClean="0"/>
              <a:t>10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9748"/>
            <a:ext cx="2045970" cy="94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4598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2. Revue de littérature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66216" y="2478882"/>
            <a:ext cx="7886700" cy="3263504"/>
          </a:xfrm>
        </p:spPr>
        <p:txBody>
          <a:bodyPr>
            <a:noAutofit/>
          </a:bodyPr>
          <a:lstStyle/>
          <a:p>
            <a:r>
              <a:rPr lang="fr-FR" sz="1950" dirty="0">
                <a:sym typeface="Wingdings" panose="05000000000000000000" pitchFamily="2" charset="2"/>
              </a:rPr>
              <a:t>Emergence de places de marché B to B</a:t>
            </a:r>
          </a:p>
          <a:p>
            <a:pPr marL="0" indent="0">
              <a:buNone/>
            </a:pPr>
            <a:r>
              <a:rPr lang="fr-FR" sz="1950" dirty="0">
                <a:sym typeface="Wingdings" panose="05000000000000000000" pitchFamily="2" charset="2"/>
              </a:rPr>
              <a:t>                       1. Verticales</a:t>
            </a:r>
          </a:p>
          <a:p>
            <a:pPr marL="0" indent="0">
              <a:buNone/>
            </a:pPr>
            <a:r>
              <a:rPr lang="fr-FR" sz="1950" dirty="0">
                <a:sym typeface="Wingdings" panose="05000000000000000000" pitchFamily="2" charset="2"/>
              </a:rPr>
              <a:t>                       2.  Horizontales</a:t>
            </a:r>
          </a:p>
          <a:p>
            <a:pPr marL="0" indent="0">
              <a:buNone/>
            </a:pPr>
            <a:r>
              <a:rPr lang="fr-FR" sz="1950" dirty="0">
                <a:sym typeface="Wingdings" panose="05000000000000000000" pitchFamily="2" charset="2"/>
              </a:rPr>
              <a:t>                       3. Privées</a:t>
            </a:r>
          </a:p>
          <a:p>
            <a:pPr marL="0" indent="0">
              <a:buNone/>
            </a:pPr>
            <a:r>
              <a:rPr lang="fr-FR" sz="1950" dirty="0">
                <a:sym typeface="Wingdings" panose="05000000000000000000" pitchFamily="2" charset="2"/>
              </a:rPr>
              <a:t>Avec de nouveaux modèles qui s’inscrivent dans une logique de </a:t>
            </a:r>
          </a:p>
          <a:p>
            <a:pPr marL="385763" indent="-385763">
              <a:buAutoNum type="arabicPeriod"/>
            </a:pPr>
            <a:r>
              <a:rPr lang="fr-FR" sz="1950" dirty="0">
                <a:sym typeface="Wingdings" panose="05000000000000000000" pitchFamily="2" charset="2"/>
              </a:rPr>
              <a:t>Valorisation de l’information</a:t>
            </a:r>
          </a:p>
          <a:p>
            <a:pPr marL="385763" indent="-385763">
              <a:buAutoNum type="arabicPeriod"/>
            </a:pPr>
            <a:r>
              <a:rPr lang="fr-FR" sz="1950" dirty="0">
                <a:sym typeface="Wingdings" panose="05000000000000000000" pitchFamily="2" charset="2"/>
              </a:rPr>
              <a:t>Création de valeur entre fournisseurs et clients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DEBB9-D86B-4AE3-A2DE-A1904A2CFE66}" type="slidenum">
              <a:rPr lang="fr-FR" smtClean="0"/>
              <a:t>11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9748"/>
            <a:ext cx="2045970" cy="94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5018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2. Revue de littérature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12235" y="2287040"/>
            <a:ext cx="7886700" cy="32635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1950" b="1" dirty="0" err="1">
                <a:sym typeface="Wingdings" panose="05000000000000000000" pitchFamily="2" charset="2"/>
              </a:rPr>
              <a:t>Big</a:t>
            </a:r>
            <a:r>
              <a:rPr lang="fr-FR" sz="1950" b="1" dirty="0">
                <a:sym typeface="Wingdings" panose="05000000000000000000" pitchFamily="2" charset="2"/>
              </a:rPr>
              <a:t> Data </a:t>
            </a:r>
          </a:p>
          <a:p>
            <a:pPr marL="0" indent="0">
              <a:buNone/>
            </a:pPr>
            <a:endParaRPr lang="fr-FR" sz="1950" b="1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sz="1950" i="1" dirty="0" smtClean="0">
                <a:sym typeface="Wingdings" panose="05000000000000000000" pitchFamily="2" charset="2"/>
              </a:rPr>
              <a:t>« L’ensemble </a:t>
            </a:r>
            <a:r>
              <a:rPr lang="fr-FR" sz="1950" i="1" dirty="0">
                <a:sym typeface="Wingdings" panose="05000000000000000000" pitchFamily="2" charset="2"/>
              </a:rPr>
              <a:t>des technologies permettant de stocker, traiter et analyser des données et contenus hétérogènes afin d’en faire  ressortir de la valeur et un processus de création de richesse pour </a:t>
            </a:r>
            <a:r>
              <a:rPr lang="fr-FR" sz="1950" i="1" dirty="0" smtClean="0">
                <a:sym typeface="Wingdings" panose="05000000000000000000" pitchFamily="2" charset="2"/>
              </a:rPr>
              <a:t>l’entreprise.» </a:t>
            </a:r>
            <a:r>
              <a:rPr lang="fr-FR" sz="1950" dirty="0">
                <a:sym typeface="Wingdings" panose="05000000000000000000" pitchFamily="2" charset="2"/>
              </a:rPr>
              <a:t>Christophe Brasseur </a:t>
            </a:r>
          </a:p>
          <a:p>
            <a:pPr marL="0" indent="0">
              <a:buNone/>
            </a:pPr>
            <a:endParaRPr lang="fr-FR" sz="1950" dirty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è"/>
            </a:pPr>
            <a:r>
              <a:rPr lang="fr-FR" sz="1950" dirty="0">
                <a:sym typeface="Wingdings" panose="05000000000000000000" pitchFamily="2" charset="2"/>
              </a:rPr>
              <a:t>2003 : 5 milliards de données ou </a:t>
            </a:r>
            <a:r>
              <a:rPr lang="fr-FR" sz="1950" dirty="0" err="1">
                <a:sym typeface="Wingdings" panose="05000000000000000000" pitchFamily="2" charset="2"/>
              </a:rPr>
              <a:t>exabytes</a:t>
            </a:r>
            <a:r>
              <a:rPr lang="fr-FR" sz="1950" dirty="0">
                <a:sym typeface="Wingdings" panose="05000000000000000000" pitchFamily="2" charset="2"/>
              </a:rPr>
              <a:t> produits</a:t>
            </a:r>
          </a:p>
          <a:p>
            <a:pPr>
              <a:buFont typeface="Wingdings" panose="05000000000000000000" pitchFamily="2" charset="2"/>
              <a:buChar char="è"/>
            </a:pPr>
            <a:r>
              <a:rPr lang="fr-FR" sz="1950" dirty="0">
                <a:sym typeface="Wingdings" panose="05000000000000000000" pitchFamily="2" charset="2"/>
              </a:rPr>
              <a:t>2011 : 5 milliards tous les deux jours </a:t>
            </a:r>
          </a:p>
          <a:p>
            <a:pPr>
              <a:buFont typeface="Wingdings" panose="05000000000000000000" pitchFamily="2" charset="2"/>
              <a:buChar char="è"/>
            </a:pPr>
            <a:r>
              <a:rPr lang="fr-FR" sz="1950" dirty="0">
                <a:sym typeface="Wingdings" panose="05000000000000000000" pitchFamily="2" charset="2"/>
              </a:rPr>
              <a:t>2013: toutes les dix minutes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DEBB9-D86B-4AE3-A2DE-A1904A2CFE66}" type="slidenum">
              <a:rPr lang="fr-FR" smtClean="0"/>
              <a:t>12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9748"/>
            <a:ext cx="2045970" cy="94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843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2. Revue de littérature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0" y="2193132"/>
            <a:ext cx="7886700" cy="326350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sz="1950" b="1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sz="1950" b="1" dirty="0">
                <a:sym typeface="Wingdings" panose="05000000000000000000" pitchFamily="2" charset="2"/>
              </a:rPr>
              <a:t>3V = Volume + Vélocité + Variété </a:t>
            </a:r>
            <a:r>
              <a:rPr lang="fr-FR" sz="1950" dirty="0">
                <a:sym typeface="Wingdings" panose="05000000000000000000" pitchFamily="2" charset="2"/>
              </a:rPr>
              <a:t>(Doug </a:t>
            </a:r>
            <a:r>
              <a:rPr lang="fr-FR" sz="1950" dirty="0" err="1">
                <a:sym typeface="Wingdings" panose="05000000000000000000" pitchFamily="2" charset="2"/>
              </a:rPr>
              <a:t>Laney</a:t>
            </a:r>
            <a:r>
              <a:rPr lang="fr-FR" sz="1950" dirty="0">
                <a:sym typeface="Wingdings" panose="05000000000000000000" pitchFamily="2" charset="2"/>
              </a:rPr>
              <a:t> Cabinet Gartner, 2001)</a:t>
            </a:r>
          </a:p>
          <a:p>
            <a:pPr marL="0" indent="0">
              <a:buNone/>
            </a:pPr>
            <a:endParaRPr lang="fr-FR" sz="1950" b="1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FR" sz="1950" b="1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sz="1950" b="1" dirty="0">
                <a:sym typeface="Wingdings" panose="05000000000000000000" pitchFamily="2" charset="2"/>
              </a:rPr>
              <a:t>Et un quatrième V: la véracité </a:t>
            </a:r>
            <a:r>
              <a:rPr lang="fr-FR" sz="1950" dirty="0">
                <a:sym typeface="Wingdings" panose="05000000000000000000" pitchFamily="2" charset="2"/>
              </a:rPr>
              <a:t>(McKinsey Global Institute, IBM, 2013)</a:t>
            </a:r>
          </a:p>
          <a:p>
            <a:pPr marL="0" indent="0">
              <a:buNone/>
            </a:pPr>
            <a:endParaRPr lang="fr-FR" dirty="0">
              <a:sym typeface="Wingdings" panose="05000000000000000000" pitchFamily="2" charset="2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DEBB9-D86B-4AE3-A2DE-A1904A2CFE66}" type="slidenum">
              <a:rPr lang="fr-FR" smtClean="0"/>
              <a:t>13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9748"/>
            <a:ext cx="2045970" cy="94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4529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2. Revue de littérature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42900" y="2737246"/>
            <a:ext cx="7886700" cy="3263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950" dirty="0">
                <a:sym typeface="Wingdings" panose="05000000000000000000" pitchFamily="2" charset="2"/>
              </a:rPr>
              <a:t>Leçon d’histoire</a:t>
            </a:r>
          </a:p>
          <a:p>
            <a:pPr marL="0" indent="0">
              <a:buNone/>
            </a:pPr>
            <a:endParaRPr lang="fr-FR" sz="195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sz="1950" dirty="0">
                <a:sym typeface="Wingdings" panose="05000000000000000000" pitchFamily="2" charset="2"/>
              </a:rPr>
              <a:t>Procter &amp; </a:t>
            </a:r>
            <a:r>
              <a:rPr lang="fr-FR" sz="1950" dirty="0" err="1">
                <a:sym typeface="Wingdings" panose="05000000000000000000" pitchFamily="2" charset="2"/>
              </a:rPr>
              <a:t>Gamble</a:t>
            </a:r>
            <a:r>
              <a:rPr lang="fr-FR" sz="1950" dirty="0">
                <a:sym typeface="Wingdings" panose="05000000000000000000" pitchFamily="2" charset="2"/>
              </a:rPr>
              <a:t>, </a:t>
            </a:r>
            <a:r>
              <a:rPr lang="fr-FR" sz="1950" dirty="0" err="1">
                <a:sym typeface="Wingdings" panose="05000000000000000000" pitchFamily="2" charset="2"/>
              </a:rPr>
              <a:t>Frito</a:t>
            </a:r>
            <a:r>
              <a:rPr lang="fr-FR" sz="1950" dirty="0">
                <a:sym typeface="Wingdings" panose="05000000000000000000" pitchFamily="2" charset="2"/>
              </a:rPr>
              <a:t> Lay, </a:t>
            </a:r>
            <a:r>
              <a:rPr lang="fr-FR" sz="1950" dirty="0" err="1">
                <a:sym typeface="Wingdings" panose="05000000000000000000" pitchFamily="2" charset="2"/>
              </a:rPr>
              <a:t>Walmart</a:t>
            </a:r>
            <a:r>
              <a:rPr lang="fr-FR" sz="1950" dirty="0">
                <a:sym typeface="Wingdings" panose="05000000000000000000" pitchFamily="2" charset="2"/>
              </a:rPr>
              <a:t>, sont les premiers à récupérer des données de leurs points de vente à des fins commerciales avec huit objectifs à la clef.</a:t>
            </a:r>
          </a:p>
          <a:p>
            <a:pPr marL="0" indent="0">
              <a:buNone/>
            </a:pPr>
            <a:endParaRPr lang="fr-FR" sz="195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sz="1950" dirty="0" err="1">
                <a:sym typeface="Wingdings" panose="05000000000000000000" pitchFamily="2" charset="2"/>
              </a:rPr>
              <a:t>Retail</a:t>
            </a:r>
            <a:r>
              <a:rPr lang="fr-FR" sz="1950" dirty="0">
                <a:sym typeface="Wingdings" panose="05000000000000000000" pitchFamily="2" charset="2"/>
              </a:rPr>
              <a:t> Link: l’</a:t>
            </a:r>
            <a:r>
              <a:rPr lang="fr-FR" sz="1950" dirty="0" err="1">
                <a:sym typeface="Wingdings" panose="05000000000000000000" pitchFamily="2" charset="2"/>
              </a:rPr>
              <a:t>éco-système</a:t>
            </a:r>
            <a:r>
              <a:rPr lang="fr-FR" sz="1950" dirty="0">
                <a:sym typeface="Wingdings" panose="05000000000000000000" pitchFamily="2" charset="2"/>
              </a:rPr>
              <a:t> de </a:t>
            </a:r>
            <a:r>
              <a:rPr lang="fr-FR" sz="1950" dirty="0" err="1">
                <a:sym typeface="Wingdings" panose="05000000000000000000" pitchFamily="2" charset="2"/>
              </a:rPr>
              <a:t>Walmart</a:t>
            </a:r>
            <a:r>
              <a:rPr lang="fr-FR" sz="1950" dirty="0">
                <a:sym typeface="Wingdings" panose="05000000000000000000" pitchFamily="2" charset="2"/>
              </a:rPr>
              <a:t> pour optimiser les flux de vente en B to B</a:t>
            </a:r>
          </a:p>
          <a:p>
            <a:pPr marL="0" indent="0">
              <a:buNone/>
            </a:pPr>
            <a:endParaRPr lang="fr-FR" b="1" dirty="0">
              <a:sym typeface="Wingdings" panose="05000000000000000000" pitchFamily="2" charset="2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DEBB9-D86B-4AE3-A2DE-A1904A2CFE66}" type="slidenum">
              <a:rPr lang="fr-FR" smtClean="0"/>
              <a:t>14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9748"/>
            <a:ext cx="2045970" cy="94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0053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2. Revue de littérature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66750" y="2530870"/>
            <a:ext cx="7886700" cy="326350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sz="1950" b="1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FR" sz="1950" b="1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sz="1950" dirty="0">
                <a:sym typeface="Wingdings" panose="05000000000000000000" pitchFamily="2" charset="2"/>
              </a:rPr>
              <a:t>Cadre réglementaire  problématique de sécurité et d’exploitation des données à caractère personnel qui ne s’appliquent pas par définition dans le B to B.</a:t>
            </a:r>
          </a:p>
          <a:p>
            <a:pPr marL="0" indent="0">
              <a:buNone/>
            </a:pPr>
            <a:endParaRPr lang="fr-FR" sz="1950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FR" dirty="0">
              <a:sym typeface="Wingdings" panose="05000000000000000000" pitchFamily="2" charset="2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DEBB9-D86B-4AE3-A2DE-A1904A2CFE66}" type="slidenum">
              <a:rPr lang="fr-FR" smtClean="0"/>
              <a:t>15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9748"/>
            <a:ext cx="2045970" cy="94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2478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2. Revue de littérature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5800" y="2478882"/>
            <a:ext cx="7886700" cy="326350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sz="1950" b="1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sz="1950" b="1" dirty="0">
                <a:sym typeface="Wingdings" panose="05000000000000000000" pitchFamily="2" charset="2"/>
              </a:rPr>
              <a:t>Techniques d’analyse: </a:t>
            </a:r>
            <a:r>
              <a:rPr lang="fr-FR" sz="1950" dirty="0">
                <a:sym typeface="Wingdings" panose="05000000000000000000" pitchFamily="2" charset="2"/>
              </a:rPr>
              <a:t>- Extraction de données ou Data </a:t>
            </a:r>
            <a:r>
              <a:rPr lang="fr-FR" sz="1950" dirty="0" err="1">
                <a:sym typeface="Wingdings" panose="05000000000000000000" pitchFamily="2" charset="2"/>
              </a:rPr>
              <a:t>mining</a:t>
            </a:r>
            <a:endParaRPr lang="fr-FR" sz="195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sz="1950" dirty="0">
                <a:sym typeface="Wingdings" panose="05000000000000000000" pitchFamily="2" charset="2"/>
              </a:rPr>
              <a:t>                                        - Machine </a:t>
            </a:r>
            <a:r>
              <a:rPr lang="fr-FR" sz="1950" dirty="0" err="1">
                <a:sym typeface="Wingdings" panose="05000000000000000000" pitchFamily="2" charset="2"/>
              </a:rPr>
              <a:t>learning</a:t>
            </a:r>
            <a:r>
              <a:rPr lang="fr-FR" sz="1950" dirty="0">
                <a:sym typeface="Wingdings" panose="05000000000000000000" pitchFamily="2" charset="2"/>
              </a:rPr>
              <a:t> </a:t>
            </a:r>
          </a:p>
          <a:p>
            <a:pPr marL="0" indent="0">
              <a:buNone/>
            </a:pPr>
            <a:r>
              <a:rPr lang="fr-FR" sz="1950" dirty="0">
                <a:sym typeface="Wingdings" panose="05000000000000000000" pitchFamily="2" charset="2"/>
              </a:rPr>
              <a:t>                                        - Test A/B</a:t>
            </a:r>
          </a:p>
          <a:p>
            <a:pPr marL="0" indent="0">
              <a:buNone/>
            </a:pPr>
            <a:r>
              <a:rPr lang="fr-FR" sz="1950" dirty="0">
                <a:sym typeface="Wingdings" panose="05000000000000000000" pitchFamily="2" charset="2"/>
              </a:rPr>
              <a:t>                                        - </a:t>
            </a:r>
            <a:r>
              <a:rPr lang="fr-FR" sz="1950" dirty="0" err="1">
                <a:sym typeface="Wingdings" panose="05000000000000000000" pitchFamily="2" charset="2"/>
              </a:rPr>
              <a:t>Crowdsourcing</a:t>
            </a:r>
            <a:endParaRPr lang="fr-FR" sz="195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sz="1950" dirty="0">
                <a:sym typeface="Wingdings" panose="05000000000000000000" pitchFamily="2" charset="2"/>
              </a:rPr>
              <a:t>                                        - Géomarketing</a:t>
            </a:r>
          </a:p>
          <a:p>
            <a:pPr marL="0" indent="0">
              <a:buNone/>
            </a:pPr>
            <a:r>
              <a:rPr lang="fr-FR" sz="1950" dirty="0">
                <a:sym typeface="Wingdings" panose="05000000000000000000" pitchFamily="2" charset="2"/>
              </a:rPr>
              <a:t>                                        - Analyse des séries temporelles</a:t>
            </a:r>
          </a:p>
          <a:p>
            <a:pPr marL="0" indent="0">
              <a:buNone/>
            </a:pPr>
            <a:endParaRPr lang="fr-FR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FR" dirty="0">
              <a:sym typeface="Wingdings" panose="05000000000000000000" pitchFamily="2" charset="2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DEBB9-D86B-4AE3-A2DE-A1904A2CFE66}" type="slidenum">
              <a:rPr lang="fr-FR" smtClean="0"/>
              <a:t>16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9748"/>
            <a:ext cx="2045970" cy="94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3946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2. Revue de littérature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0" y="2326482"/>
            <a:ext cx="7886700" cy="326350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b="1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FR" b="1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FR" b="1" dirty="0">
              <a:sym typeface="Wingdings" panose="05000000000000000000" pitchFamily="2" charset="2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499169" y="2723280"/>
            <a:ext cx="78867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950" dirty="0"/>
              <a:t>L’indice de maturité du modèle </a:t>
            </a:r>
            <a:r>
              <a:rPr lang="fr-FR" sz="1950" dirty="0" err="1"/>
              <a:t>Big</a:t>
            </a:r>
            <a:r>
              <a:rPr lang="fr-FR" sz="1950" dirty="0"/>
              <a:t> Data, Bill </a:t>
            </a:r>
            <a:r>
              <a:rPr lang="fr-FR" sz="1950" dirty="0" err="1"/>
              <a:t>Schmarzo</a:t>
            </a:r>
            <a:r>
              <a:rPr lang="fr-FR" sz="1950" dirty="0"/>
              <a:t>, 2013 </a:t>
            </a:r>
          </a:p>
          <a:p>
            <a:endParaRPr lang="fr-FR" sz="1950" dirty="0"/>
          </a:p>
          <a:p>
            <a:endParaRPr lang="fr-FR" sz="1950" dirty="0"/>
          </a:p>
          <a:p>
            <a:pPr marL="257175" indent="-257175">
              <a:buAutoNum type="arabicPeriod"/>
            </a:pPr>
            <a:r>
              <a:rPr lang="fr-FR" sz="1950" dirty="0"/>
              <a:t>Supervision</a:t>
            </a:r>
          </a:p>
          <a:p>
            <a:pPr marL="257175" indent="-257175">
              <a:buAutoNum type="arabicPeriod"/>
            </a:pPr>
            <a:r>
              <a:rPr lang="fr-FR" sz="1950" dirty="0"/>
              <a:t>Identification des perspectives</a:t>
            </a:r>
          </a:p>
          <a:p>
            <a:pPr marL="257175" indent="-257175">
              <a:buAutoNum type="arabicPeriod"/>
            </a:pPr>
            <a:r>
              <a:rPr lang="fr-FR" sz="1950" dirty="0"/>
              <a:t>Optimisation de l’activité </a:t>
            </a:r>
          </a:p>
          <a:p>
            <a:pPr marL="257175" indent="-257175">
              <a:buAutoNum type="arabicPeriod"/>
            </a:pPr>
            <a:r>
              <a:rPr lang="fr-FR" sz="1950" dirty="0"/>
              <a:t>Monétisation des données</a:t>
            </a:r>
          </a:p>
          <a:p>
            <a:pPr marL="257175" indent="-257175">
              <a:buAutoNum type="arabicPeriod"/>
            </a:pPr>
            <a:r>
              <a:rPr lang="fr-FR" sz="1950" dirty="0"/>
              <a:t>Métamorphose 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DEBB9-D86B-4AE3-A2DE-A1904A2CFE66}" type="slidenum">
              <a:rPr lang="fr-FR" smtClean="0"/>
              <a:t>17</a:t>
            </a:fld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9748"/>
            <a:ext cx="2045970" cy="94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5976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2. Revue de littérature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0" y="2326482"/>
            <a:ext cx="7886700" cy="326350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b="1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FR" b="1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FR" b="1" dirty="0">
              <a:sym typeface="Wingdings" panose="05000000000000000000" pitchFamily="2" charset="2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995005" y="2646006"/>
            <a:ext cx="7886700" cy="1592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950" dirty="0"/>
              <a:t>Le </a:t>
            </a:r>
            <a:r>
              <a:rPr lang="fr-FR" sz="1950" dirty="0" err="1"/>
              <a:t>Big</a:t>
            </a:r>
            <a:r>
              <a:rPr lang="fr-FR" sz="1950" dirty="0"/>
              <a:t> Data devient donc</a:t>
            </a:r>
          </a:p>
          <a:p>
            <a:endParaRPr lang="fr-FR" sz="1950" dirty="0"/>
          </a:p>
          <a:p>
            <a:pPr marL="385763" indent="-385763">
              <a:buAutoNum type="arabicPeriod"/>
            </a:pPr>
            <a:r>
              <a:rPr lang="fr-FR" sz="1950" dirty="0"/>
              <a:t>Un actif</a:t>
            </a:r>
          </a:p>
          <a:p>
            <a:pPr marL="385763" indent="-385763">
              <a:buAutoNum type="arabicPeriod"/>
            </a:pPr>
            <a:r>
              <a:rPr lang="fr-FR" sz="1950" dirty="0"/>
              <a:t>Un actif intellectuel </a:t>
            </a:r>
          </a:p>
          <a:p>
            <a:pPr marL="385763" indent="-385763">
              <a:buAutoNum type="arabicPeriod"/>
            </a:pPr>
            <a:r>
              <a:rPr lang="fr-FR" sz="1950" dirty="0"/>
              <a:t>Qui favorise la prise de décision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DEBB9-D86B-4AE3-A2DE-A1904A2CFE66}" type="slidenum">
              <a:rPr lang="fr-FR" smtClean="0"/>
              <a:t>18</a:t>
            </a:fld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9748"/>
            <a:ext cx="2045970" cy="94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6817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2. Revue de littérature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0" y="2326482"/>
            <a:ext cx="7886700" cy="326350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b="1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FR" b="1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FR" b="1" dirty="0">
              <a:sym typeface="Wingdings" panose="05000000000000000000" pitchFamily="2" charset="2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866216" y="3123330"/>
            <a:ext cx="788670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950" b="1" dirty="0"/>
              <a:t>69% des </a:t>
            </a:r>
            <a:r>
              <a:rPr lang="fr-FR" sz="1950" b="1" dirty="0" err="1"/>
              <a:t>marketeurs</a:t>
            </a:r>
            <a:r>
              <a:rPr lang="fr-FR" sz="1950" b="1" dirty="0"/>
              <a:t> (</a:t>
            </a:r>
            <a:r>
              <a:rPr lang="fr-FR" sz="1950" b="1" dirty="0" err="1"/>
              <a:t>Circle</a:t>
            </a:r>
            <a:r>
              <a:rPr lang="fr-FR" sz="1950" b="1" dirty="0"/>
              <a:t> </a:t>
            </a:r>
            <a:r>
              <a:rPr lang="fr-FR" sz="1950" b="1" dirty="0" err="1"/>
              <a:t>Research</a:t>
            </a:r>
            <a:r>
              <a:rPr lang="fr-FR" sz="1950" b="1" dirty="0"/>
              <a:t>, 2014) placent le </a:t>
            </a:r>
            <a:r>
              <a:rPr lang="fr-FR" sz="1950" b="1" dirty="0" err="1"/>
              <a:t>Big</a:t>
            </a:r>
            <a:r>
              <a:rPr lang="fr-FR" sz="1950" b="1" dirty="0"/>
              <a:t> Data au cœur de l’organisation opérationnelle et commerciale de l’entreprise.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DEBB9-D86B-4AE3-A2DE-A1904A2CFE66}" type="slidenum">
              <a:rPr lang="fr-FR" smtClean="0"/>
              <a:t>19</a:t>
            </a:fld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9748"/>
            <a:ext cx="2045970" cy="94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2294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Sommaire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85763" indent="-385763">
              <a:buAutoNum type="arabicPeriod"/>
            </a:pPr>
            <a:r>
              <a:rPr lang="fr-FR" dirty="0" smtClean="0"/>
              <a:t>Introduction</a:t>
            </a:r>
          </a:p>
          <a:p>
            <a:pPr marL="385763" indent="-385763">
              <a:buAutoNum type="arabicPeriod"/>
            </a:pPr>
            <a:r>
              <a:rPr lang="fr-FR" dirty="0" smtClean="0"/>
              <a:t>Revue de littérature</a:t>
            </a:r>
          </a:p>
          <a:p>
            <a:pPr marL="385763" indent="-385763">
              <a:buAutoNum type="arabicPeriod"/>
            </a:pPr>
            <a:r>
              <a:rPr lang="fr-FR" dirty="0" smtClean="0"/>
              <a:t>Méthodologie</a:t>
            </a:r>
          </a:p>
          <a:p>
            <a:pPr marL="385763" indent="-385763">
              <a:buAutoNum type="arabicPeriod"/>
            </a:pPr>
            <a:r>
              <a:rPr lang="fr-FR" dirty="0" smtClean="0"/>
              <a:t>Analyse et discussion des résultats</a:t>
            </a:r>
          </a:p>
          <a:p>
            <a:pPr marL="385763" indent="-385763">
              <a:buAutoNum type="arabicPeriod"/>
            </a:pPr>
            <a:r>
              <a:rPr lang="fr-FR" dirty="0" smtClean="0"/>
              <a:t>Conclusion</a:t>
            </a:r>
          </a:p>
          <a:p>
            <a:pPr marL="385763" indent="-385763">
              <a:buFont typeface="Arial" pitchFamily="34" charset="0"/>
              <a:buAutoNum type="arabicPeriod"/>
            </a:pPr>
            <a:r>
              <a:rPr lang="fr-FR" dirty="0"/>
              <a:t>Schéma </a:t>
            </a:r>
            <a:r>
              <a:rPr lang="fr-FR" dirty="0" smtClean="0"/>
              <a:t>récapitulatif</a:t>
            </a:r>
          </a:p>
          <a:p>
            <a:pPr marL="385763" indent="-385763">
              <a:buAutoNum type="arabicPeriod"/>
            </a:pPr>
            <a:r>
              <a:rPr lang="fr-FR" dirty="0" smtClean="0"/>
              <a:t>Implications Managériales</a:t>
            </a:r>
          </a:p>
          <a:p>
            <a:pPr marL="385763" indent="-385763">
              <a:buAutoNum type="arabicPeriod"/>
            </a:pPr>
            <a:r>
              <a:rPr lang="fr-FR" dirty="0" smtClean="0"/>
              <a:t>Limites et prolongement de l’étude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DEBB9-D86B-4AE3-A2DE-A1904A2CFE66}" type="slidenum">
              <a:rPr lang="fr-FR" smtClean="0"/>
              <a:t>2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9748"/>
            <a:ext cx="2045970" cy="94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6461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2. Revue de littérature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0" y="2326482"/>
            <a:ext cx="7886700" cy="326350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b="1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FR" b="1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FR" b="1" dirty="0">
              <a:sym typeface="Wingdings" panose="05000000000000000000" pitchFamily="2" charset="2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589359" y="2157731"/>
            <a:ext cx="7886700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950" dirty="0"/>
              <a:t>Utilisations actuelles: </a:t>
            </a:r>
          </a:p>
          <a:p>
            <a:endParaRPr lang="fr-FR" sz="1950" dirty="0"/>
          </a:p>
          <a:p>
            <a:r>
              <a:rPr lang="fr-FR" sz="1950" dirty="0"/>
              <a:t>1. Exploiter les informations clients </a:t>
            </a:r>
          </a:p>
          <a:p>
            <a:r>
              <a:rPr lang="fr-FR" sz="1950" dirty="0"/>
              <a:t>2. Gestion des requêtes des réseaux sociaux</a:t>
            </a:r>
          </a:p>
          <a:p>
            <a:r>
              <a:rPr lang="fr-FR" sz="1950" dirty="0"/>
              <a:t>3. Travail collaboratif </a:t>
            </a:r>
          </a:p>
          <a:p>
            <a:r>
              <a:rPr lang="fr-FR" sz="1950" dirty="0"/>
              <a:t>4. Optimisation des prix 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492919" y="4597407"/>
            <a:ext cx="7886700" cy="992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950" dirty="0"/>
              <a:t>Utilisations futures:</a:t>
            </a:r>
          </a:p>
          <a:p>
            <a:endParaRPr lang="fr-FR" sz="1950" b="1" dirty="0"/>
          </a:p>
          <a:p>
            <a:r>
              <a:rPr lang="fr-FR" sz="1950" b="1" dirty="0"/>
              <a:t>« Personnalisation presque infinie du marketing » </a:t>
            </a:r>
            <a:r>
              <a:rPr lang="fr-FR" sz="1950" dirty="0"/>
              <a:t>James </a:t>
            </a:r>
            <a:r>
              <a:rPr lang="fr-FR" sz="1950" dirty="0" err="1"/>
              <a:t>Nethercot</a:t>
            </a:r>
            <a:r>
              <a:rPr lang="fr-FR" sz="1950" dirty="0"/>
              <a:t>, 2013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DEBB9-D86B-4AE3-A2DE-A1904A2CFE66}" type="slidenum">
              <a:rPr lang="fr-FR" smtClean="0"/>
              <a:t>20</a:t>
            </a:fld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9748"/>
            <a:ext cx="2045970" cy="94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4773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2. Revue de littérature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18566" y="2771775"/>
            <a:ext cx="6619244" cy="25622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950" dirty="0"/>
              <a:t>Le B to B est un secteur complexe aux multiples variables, comment doivent-elles se comporter avec le </a:t>
            </a:r>
            <a:r>
              <a:rPr lang="fr-FR" sz="1950" dirty="0" err="1"/>
              <a:t>Big</a:t>
            </a:r>
            <a:r>
              <a:rPr lang="fr-FR" sz="1950" dirty="0"/>
              <a:t> Data?</a:t>
            </a:r>
          </a:p>
          <a:p>
            <a:pPr marL="0" indent="0">
              <a:buNone/>
            </a:pPr>
            <a:endParaRPr lang="fr-FR" sz="1950" dirty="0"/>
          </a:p>
          <a:p>
            <a:pPr>
              <a:buFontTx/>
              <a:buChar char="-"/>
            </a:pPr>
            <a:r>
              <a:rPr lang="fr-FR" sz="1950" dirty="0"/>
              <a:t>Sensibilité</a:t>
            </a:r>
          </a:p>
          <a:p>
            <a:pPr>
              <a:buFontTx/>
              <a:buChar char="-"/>
            </a:pPr>
            <a:r>
              <a:rPr lang="fr-FR" sz="1950" dirty="0"/>
              <a:t>Processus de collecte de données et d’intégration  de données au sein des entreprises</a:t>
            </a:r>
          </a:p>
          <a:p>
            <a:pPr>
              <a:buFontTx/>
              <a:buChar char="-"/>
            </a:pPr>
            <a:r>
              <a:rPr lang="fr-FR" sz="1950" dirty="0"/>
              <a:t>Bénéfice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DEBB9-D86B-4AE3-A2DE-A1904A2CFE66}" type="slidenum">
              <a:rPr lang="fr-FR" smtClean="0"/>
              <a:t>21</a:t>
            </a:fld>
            <a:endParaRPr lang="fr-FR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9748"/>
            <a:ext cx="2045970" cy="94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5751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3. Méthodologie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1950" dirty="0" smtClean="0"/>
              <a:t>- 10 </a:t>
            </a:r>
            <a:r>
              <a:rPr lang="fr-FR" sz="1950" dirty="0"/>
              <a:t>entretiens semi-directifs</a:t>
            </a:r>
          </a:p>
          <a:p>
            <a:endParaRPr lang="fr-FR" sz="1950" dirty="0"/>
          </a:p>
          <a:p>
            <a:r>
              <a:rPr lang="fr-FR" sz="1950" dirty="0" smtClean="0"/>
              <a:t>- Professionnels</a:t>
            </a:r>
            <a:endParaRPr lang="fr-FR" sz="1950" dirty="0"/>
          </a:p>
          <a:p>
            <a:endParaRPr lang="fr-FR" sz="1950" dirty="0"/>
          </a:p>
          <a:p>
            <a:r>
              <a:rPr lang="fr-FR" sz="1950" dirty="0" smtClean="0"/>
              <a:t>- 2 </a:t>
            </a:r>
            <a:r>
              <a:rPr lang="fr-FR" sz="1950" dirty="0"/>
              <a:t>experts des données, </a:t>
            </a:r>
            <a:r>
              <a:rPr lang="fr-FR" sz="1950" dirty="0" smtClean="0"/>
              <a:t>4 </a:t>
            </a:r>
            <a:r>
              <a:rPr lang="fr-FR" sz="1950" dirty="0"/>
              <a:t>commerciaux, 1 expert marketing, 2 salariés, 1 entrepreneur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DEBB9-D86B-4AE3-A2DE-A1904A2CFE66}" type="slidenum">
              <a:rPr lang="fr-FR" smtClean="0"/>
              <a:t>22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9748"/>
            <a:ext cx="2045970" cy="94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0162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3. Méthodologie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18032" y="2466975"/>
            <a:ext cx="6619244" cy="25622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1950" dirty="0"/>
              <a:t>Thèmes: </a:t>
            </a:r>
          </a:p>
          <a:p>
            <a:pPr marL="0" indent="0">
              <a:buNone/>
            </a:pPr>
            <a:endParaRPr lang="fr-FR" sz="1950" dirty="0"/>
          </a:p>
          <a:p>
            <a:pPr>
              <a:buAutoNum type="arabicPeriod"/>
            </a:pPr>
            <a:r>
              <a:rPr lang="fr-FR" sz="1950" dirty="0"/>
              <a:t>Définition du concept de </a:t>
            </a:r>
            <a:r>
              <a:rPr lang="fr-FR" sz="1950" dirty="0" err="1"/>
              <a:t>Big</a:t>
            </a:r>
            <a:r>
              <a:rPr lang="fr-FR" sz="1950" dirty="0"/>
              <a:t> Data dans les entreprises B to B</a:t>
            </a:r>
          </a:p>
          <a:p>
            <a:pPr>
              <a:buAutoNum type="arabicPeriod"/>
            </a:pPr>
            <a:r>
              <a:rPr lang="fr-FR" sz="1950" dirty="0"/>
              <a:t>Existence d’un processus de collecte et d’intégration des données au sein de l’entreprise B to B.</a:t>
            </a:r>
          </a:p>
          <a:p>
            <a:pPr>
              <a:buAutoNum type="arabicPeriod"/>
            </a:pPr>
            <a:r>
              <a:rPr lang="fr-FR" sz="1950" dirty="0"/>
              <a:t>Bénéfice sur le marketing et les actions commerciales des entreprises B to B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DEBB9-D86B-4AE3-A2DE-A1904A2CFE66}" type="slidenum">
              <a:rPr lang="fr-FR" smtClean="0"/>
              <a:t>23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9748"/>
            <a:ext cx="2045970" cy="94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283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41404" y="499533"/>
            <a:ext cx="8079581" cy="1658198"/>
          </a:xfrm>
        </p:spPr>
        <p:txBody>
          <a:bodyPr/>
          <a:lstStyle/>
          <a:p>
            <a:r>
              <a:rPr lang="fr-FR" dirty="0" smtClean="0"/>
              <a:t>4. Analyse et discussion des résultats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41404" y="2157731"/>
            <a:ext cx="8065294" cy="3766185"/>
          </a:xfrm>
        </p:spPr>
        <p:txBody>
          <a:bodyPr/>
          <a:lstStyle/>
          <a:p>
            <a:pPr marL="0" indent="0">
              <a:buNone/>
            </a:pPr>
            <a:r>
              <a:rPr lang="fr-FR" sz="1950" dirty="0"/>
              <a:t>A. Définition du concept de </a:t>
            </a:r>
            <a:r>
              <a:rPr lang="fr-FR" sz="1950" dirty="0" err="1"/>
              <a:t>Big</a:t>
            </a:r>
            <a:r>
              <a:rPr lang="fr-FR" sz="1950" dirty="0"/>
              <a:t> Data dans les entreprises B to </a:t>
            </a:r>
            <a:r>
              <a:rPr lang="fr-FR" sz="1950" dirty="0" smtClean="0"/>
              <a:t>B</a:t>
            </a:r>
            <a:endParaRPr lang="fr-FR" sz="1950" dirty="0"/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691322178"/>
              </p:ext>
            </p:extLst>
          </p:nvPr>
        </p:nvGraphicFramePr>
        <p:xfrm>
          <a:off x="1627031" y="257506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DEBB9-D86B-4AE3-A2DE-A1904A2CFE66}" type="slidenum">
              <a:rPr lang="fr-FR" smtClean="0"/>
              <a:t>24</a:t>
            </a:fld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9748"/>
            <a:ext cx="2045970" cy="94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6428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4. Analyse et discussion des résultats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822567"/>
              </p:ext>
            </p:extLst>
          </p:nvPr>
        </p:nvGraphicFramePr>
        <p:xfrm>
          <a:off x="153584" y="2541565"/>
          <a:ext cx="8887385" cy="2562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DEBB9-D86B-4AE3-A2DE-A1904A2CFE66}" type="slidenum">
              <a:rPr lang="fr-FR" smtClean="0"/>
              <a:t>25</a:t>
            </a:fld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9748"/>
            <a:ext cx="2045970" cy="94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8661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4. Analyse et discussion des résultats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2178003"/>
              </p:ext>
            </p:extLst>
          </p:nvPr>
        </p:nvGraphicFramePr>
        <p:xfrm>
          <a:off x="89016" y="2927931"/>
          <a:ext cx="8887385" cy="3000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186744" y="2027178"/>
            <a:ext cx="83857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dirty="0"/>
              <a:t>B. Existence d’un processus de collecte et d’intégration des données au sein de l’entreprise B to B.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DEBB9-D86B-4AE3-A2DE-A1904A2CFE66}" type="slidenum">
              <a:rPr lang="fr-FR" smtClean="0"/>
              <a:t>26</a:t>
            </a:fld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9748"/>
            <a:ext cx="2045970" cy="94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6979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4. Analyse et discussion des résultats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9919264"/>
              </p:ext>
            </p:extLst>
          </p:nvPr>
        </p:nvGraphicFramePr>
        <p:xfrm>
          <a:off x="114947" y="2942957"/>
          <a:ext cx="8887385" cy="3000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302654" y="2157731"/>
            <a:ext cx="82698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dirty="0"/>
              <a:t>C. Bénéfice sur le marketing et les actions commerciales des entreprises B to B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DEBB9-D86B-4AE3-A2DE-A1904A2CFE66}" type="slidenum">
              <a:rPr lang="fr-FR" smtClean="0"/>
              <a:t>27</a:t>
            </a:fld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9748"/>
            <a:ext cx="2045970" cy="94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2400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5. Conclusion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0" y="2056724"/>
            <a:ext cx="897305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+mj-lt"/>
              <a:buAutoNum type="arabicPeriod"/>
            </a:pPr>
            <a:r>
              <a:rPr lang="fr-FR" dirty="0" smtClean="0"/>
              <a:t>Le </a:t>
            </a:r>
            <a:r>
              <a:rPr lang="fr-FR" dirty="0" err="1" smtClean="0"/>
              <a:t>Big</a:t>
            </a:r>
            <a:r>
              <a:rPr lang="fr-FR" dirty="0" smtClean="0"/>
              <a:t> Data est une mine d’or, qui est largement inexploitée auprès des entreprises que ce soit des multinationales, le service public, de très petites entreprises.</a:t>
            </a:r>
          </a:p>
          <a:p>
            <a:pPr marL="800100" lvl="1" indent="-342900">
              <a:buFont typeface="+mj-lt"/>
              <a:buAutoNum type="arabicPeriod"/>
            </a:pPr>
            <a:endParaRPr lang="fr-FR" dirty="0"/>
          </a:p>
          <a:p>
            <a:pPr marL="800100" lvl="1" indent="-342900">
              <a:buFont typeface="+mj-lt"/>
              <a:buAutoNum type="arabicPeriod"/>
            </a:pPr>
            <a:r>
              <a:rPr lang="fr-FR" dirty="0" smtClean="0"/>
              <a:t> Enjeu colossal en terme de chiffres d’affaires, de clients, d’économies d’échelles par des réductions de coûts d’acquisition et le développement de partenariats </a:t>
            </a:r>
            <a:r>
              <a:rPr lang="fr-FR" dirty="0" smtClean="0">
                <a:sym typeface="Wingdings" panose="05000000000000000000" pitchFamily="2" charset="2"/>
              </a:rPr>
              <a:t> Avantage concurrentiel indispensable à toute entreprise qui souhaite perdurer au sein de son industrie en innovant et en proposant des solutions aux besoins du marché.</a:t>
            </a:r>
          </a:p>
          <a:p>
            <a:pPr marL="800100" lvl="1" indent="-342900">
              <a:buFont typeface="+mj-lt"/>
              <a:buAutoNum type="arabicPeriod"/>
            </a:pPr>
            <a:endParaRPr lang="fr-FR" dirty="0">
              <a:sym typeface="Wingdings" panose="05000000000000000000" pitchFamily="2" charset="2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fr-FR" dirty="0" smtClean="0">
                <a:sym typeface="Wingdings" panose="05000000000000000000" pitchFamily="2" charset="2"/>
              </a:rPr>
              <a:t>Le relationnel est primordial en B to B car il faut répondre à des problématiques complexes de logistique, de cahiers de charges, de flexibilité et d’écologie.</a:t>
            </a:r>
          </a:p>
          <a:p>
            <a:pPr marL="800100" lvl="1" indent="-342900">
              <a:buFont typeface="+mj-lt"/>
              <a:buAutoNum type="arabicPeriod"/>
            </a:pPr>
            <a:endParaRPr lang="fr-FR" dirty="0">
              <a:sym typeface="Wingdings" panose="05000000000000000000" pitchFamily="2" charset="2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fr-FR" dirty="0" smtClean="0">
                <a:sym typeface="Wingdings" panose="05000000000000000000" pitchFamily="2" charset="2"/>
              </a:rPr>
              <a:t>Nous avons mis en exergue le « Capital Données », que nous pourrions placer au même niveau que le capital financier, humain, matériel…</a:t>
            </a:r>
          </a:p>
          <a:p>
            <a:pPr marL="800100" lvl="1" indent="-342900">
              <a:buFont typeface="+mj-lt"/>
              <a:buAutoNum type="arabicPeriod"/>
            </a:pPr>
            <a:endParaRPr lang="fr-FR" dirty="0">
              <a:sym typeface="Wingdings" panose="05000000000000000000" pitchFamily="2" charset="2"/>
            </a:endParaRPr>
          </a:p>
          <a:p>
            <a:pPr marL="800100" lvl="1" indent="-342900">
              <a:buFont typeface="+mj-lt"/>
              <a:buAutoNum type="arabicPeriod"/>
            </a:pP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DEBB9-D86B-4AE3-A2DE-A1904A2CFE66}" type="slidenum">
              <a:rPr lang="fr-FR" smtClean="0"/>
              <a:t>28</a:t>
            </a:fld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9748"/>
            <a:ext cx="2045970" cy="94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0917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5. Conclusion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0" y="3016058"/>
            <a:ext cx="89730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fr-FR" b="1" dirty="0" smtClean="0">
                <a:sym typeface="Wingdings" panose="05000000000000000000" pitchFamily="2" charset="2"/>
              </a:rPr>
              <a:t>Le </a:t>
            </a:r>
            <a:r>
              <a:rPr lang="fr-FR" b="1" dirty="0" err="1" smtClean="0">
                <a:sym typeface="Wingdings" panose="05000000000000000000" pitchFamily="2" charset="2"/>
              </a:rPr>
              <a:t>Big</a:t>
            </a:r>
            <a:r>
              <a:rPr lang="fr-FR" b="1" dirty="0" smtClean="0">
                <a:sym typeface="Wingdings" panose="05000000000000000000" pitchFamily="2" charset="2"/>
              </a:rPr>
              <a:t> Data est bénéfique aux relations commerciales et au marketing des entreprises B to B si et seulement si il y a une véritable synergie entre le capital humain (force de vente, R&amp;D, équipes marketing) et le capital données</a:t>
            </a:r>
            <a:endParaRPr lang="fr-FR" b="1" dirty="0">
              <a:sym typeface="Wingdings" panose="05000000000000000000" pitchFamily="2" charset="2"/>
            </a:endParaRPr>
          </a:p>
          <a:p>
            <a:pPr marL="800100" lvl="1" indent="-342900">
              <a:buFont typeface="+mj-lt"/>
              <a:buAutoNum type="arabicPeriod"/>
            </a:pP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DEBB9-D86B-4AE3-A2DE-A1904A2CFE66}" type="slidenum">
              <a:rPr lang="fr-FR" smtClean="0"/>
              <a:t>29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9748"/>
            <a:ext cx="2045970" cy="94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5877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1. Introduction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66215" y="2809875"/>
            <a:ext cx="8068235" cy="3000375"/>
          </a:xfrm>
        </p:spPr>
        <p:txBody>
          <a:bodyPr>
            <a:normAutofit fontScale="32500" lnSpcReduction="20000"/>
          </a:bodyPr>
          <a:lstStyle/>
          <a:p>
            <a:r>
              <a:rPr lang="fr-FR" sz="4875" dirty="0"/>
              <a:t>D’un côté</a:t>
            </a:r>
          </a:p>
          <a:p>
            <a:endParaRPr lang="fr-FR" sz="4875" dirty="0"/>
          </a:p>
          <a:p>
            <a:pPr>
              <a:buFontTx/>
              <a:buChar char="-"/>
            </a:pPr>
            <a:r>
              <a:rPr lang="fr-FR" sz="4875" dirty="0"/>
              <a:t>30 milliards de données par mois publiées sur le réseau social Facebook </a:t>
            </a:r>
          </a:p>
          <a:p>
            <a:pPr marL="0" indent="0">
              <a:buNone/>
            </a:pPr>
            <a:endParaRPr lang="fr-FR" sz="4875" dirty="0"/>
          </a:p>
          <a:p>
            <a:pPr>
              <a:buFontTx/>
              <a:buChar char="-"/>
            </a:pPr>
            <a:r>
              <a:rPr lang="fr-FR" sz="4875" dirty="0"/>
              <a:t>2 milliards de contenus vidéos visionnées sur le site communautaire </a:t>
            </a:r>
            <a:r>
              <a:rPr lang="fr-FR" sz="4875" dirty="0" err="1"/>
              <a:t>Youtube</a:t>
            </a:r>
            <a:endParaRPr lang="fr-FR" sz="4875" dirty="0"/>
          </a:p>
          <a:p>
            <a:pPr marL="0" indent="0">
              <a:buNone/>
            </a:pPr>
            <a:endParaRPr lang="fr-FR" sz="4875" dirty="0"/>
          </a:p>
          <a:p>
            <a:pPr>
              <a:buFontTx/>
              <a:buChar char="-"/>
            </a:pPr>
            <a:r>
              <a:rPr lang="fr-FR" sz="4875" dirty="0"/>
              <a:t>220 milliards de requêtes dans Google par mois </a:t>
            </a:r>
          </a:p>
          <a:p>
            <a:pPr>
              <a:buFontTx/>
              <a:buChar char="-"/>
            </a:pPr>
            <a:endParaRPr lang="fr-FR" sz="4875" dirty="0"/>
          </a:p>
          <a:p>
            <a:pPr marL="0" indent="0">
              <a:buNone/>
            </a:pPr>
            <a:r>
              <a:rPr lang="fr-FR" sz="4875" dirty="0">
                <a:sym typeface="Wingdings" panose="05000000000000000000" pitchFamily="2" charset="2"/>
              </a:rPr>
              <a:t> C’est une facette du </a:t>
            </a:r>
            <a:r>
              <a:rPr lang="fr-FR" sz="4875" dirty="0" err="1">
                <a:sym typeface="Wingdings" panose="05000000000000000000" pitchFamily="2" charset="2"/>
              </a:rPr>
              <a:t>Big</a:t>
            </a:r>
            <a:r>
              <a:rPr lang="fr-FR" sz="4875" dirty="0">
                <a:sym typeface="Wingdings" panose="05000000000000000000" pitchFamily="2" charset="2"/>
              </a:rPr>
              <a:t> Data. (Data Business 2014) </a:t>
            </a:r>
            <a:endParaRPr lang="fr-FR" sz="4875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DEBB9-D86B-4AE3-A2DE-A1904A2CFE66}" type="slidenum">
              <a:rPr lang="fr-FR" smtClean="0"/>
              <a:t>3</a:t>
            </a:fld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9748"/>
            <a:ext cx="2045970" cy="94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069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6. Schéma récapitulatif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4726" y="1714634"/>
            <a:ext cx="3932282" cy="5062938"/>
          </a:xfrm>
          <a:prstGeom prst="rect">
            <a:avLst/>
          </a:prstGeom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DEBB9-D86B-4AE3-A2DE-A1904A2CFE66}" type="slidenum">
              <a:rPr lang="fr-FR" smtClean="0"/>
              <a:t>30</a:t>
            </a:fld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9748"/>
            <a:ext cx="2045970" cy="94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6345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80040" y="538169"/>
            <a:ext cx="8079581" cy="1658198"/>
          </a:xfrm>
        </p:spPr>
        <p:txBody>
          <a:bodyPr/>
          <a:lstStyle/>
          <a:p>
            <a:r>
              <a:rPr lang="fr-FR" dirty="0"/>
              <a:t>7</a:t>
            </a:r>
            <a:r>
              <a:rPr lang="fr-FR" dirty="0" smtClean="0"/>
              <a:t>. Implications managériales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8317087"/>
              </p:ext>
            </p:extLst>
          </p:nvPr>
        </p:nvGraphicFramePr>
        <p:xfrm>
          <a:off x="312615" y="2063563"/>
          <a:ext cx="8065294" cy="37661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DEBB9-D86B-4AE3-A2DE-A1904A2CFE66}" type="slidenum">
              <a:rPr lang="fr-FR" smtClean="0"/>
              <a:t>31</a:t>
            </a:fld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9748"/>
            <a:ext cx="2045970" cy="94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8385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8</a:t>
            </a:r>
            <a:r>
              <a:rPr lang="fr-FR" dirty="0" smtClean="0"/>
              <a:t>. Limites et prolongements de l’étude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r-FR" dirty="0" smtClean="0"/>
          </a:p>
          <a:p>
            <a:r>
              <a:rPr lang="fr-FR" dirty="0" smtClean="0"/>
              <a:t>1. Un étude quantitative préalable aurait pu nous permettre d’affiner notre échantillon vis-à-vis de la connaissance du </a:t>
            </a:r>
            <a:r>
              <a:rPr lang="fr-FR" dirty="0" err="1" smtClean="0"/>
              <a:t>Big</a:t>
            </a:r>
            <a:r>
              <a:rPr lang="fr-FR" dirty="0" smtClean="0"/>
              <a:t> Data pour aller plus loin dans les questions.</a:t>
            </a:r>
          </a:p>
          <a:p>
            <a:endParaRPr lang="fr-FR" dirty="0" smtClean="0"/>
          </a:p>
          <a:p>
            <a:r>
              <a:rPr lang="fr-FR" dirty="0" smtClean="0"/>
              <a:t>2. Notre guide d’entretien n’était peut-être pas aussi pointu techniquement que nous le souhaitions avec du recul.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DEBB9-D86B-4AE3-A2DE-A1904A2CFE66}" type="slidenum">
              <a:rPr lang="fr-FR" smtClean="0"/>
              <a:t>32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9748"/>
            <a:ext cx="2045970" cy="94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4208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8</a:t>
            </a:r>
            <a:r>
              <a:rPr lang="fr-FR" dirty="0" smtClean="0"/>
              <a:t>. Limites et prolongements de l’étude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78417" y="2157731"/>
            <a:ext cx="8065294" cy="37661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3. Nous aurions souhaité développer l’importance stratégique du </a:t>
            </a:r>
            <a:r>
              <a:rPr lang="fr-FR" dirty="0" err="1"/>
              <a:t>Big</a:t>
            </a:r>
            <a:r>
              <a:rPr lang="fr-FR" dirty="0"/>
              <a:t> Data dans le domaine médical, et pharmaceutique, qui pour nous y est une opportunité de croissance substantielle. </a:t>
            </a: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Nos </a:t>
            </a:r>
            <a:r>
              <a:rPr lang="fr-FR" dirty="0"/>
              <a:t>besoins et nos caractéristiques physiologiques étant différentes, récupérer nos données pour nous proposer des soins personnalisés </a:t>
            </a:r>
            <a:r>
              <a:rPr lang="fr-FR" dirty="0" smtClean="0"/>
              <a:t>est une voie de croissance pour la filière de la santé et ses différents acteurs, bien que des problématiques de données personnelles, et d’éthique se soulèvent. </a:t>
            </a:r>
            <a:endParaRPr lang="fr-FR" dirty="0"/>
          </a:p>
          <a:p>
            <a:r>
              <a:rPr lang="fr-FR" dirty="0" smtClean="0"/>
              <a:t>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DEBB9-D86B-4AE3-A2DE-A1904A2CFE66}" type="slidenum">
              <a:rPr lang="fr-FR" smtClean="0"/>
              <a:t>33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9748"/>
            <a:ext cx="2045970" cy="94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0639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46324" y="1439691"/>
            <a:ext cx="8079581" cy="1658198"/>
          </a:xfrm>
        </p:spPr>
        <p:txBody>
          <a:bodyPr/>
          <a:lstStyle/>
          <a:p>
            <a:r>
              <a:rPr lang="fr-FR" dirty="0" smtClean="0"/>
              <a:t>Merci pour votre attention!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DEBB9-D86B-4AE3-A2DE-A1904A2CFE66}" type="slidenum">
              <a:rPr lang="fr-FR" smtClean="0"/>
              <a:t>34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9748"/>
            <a:ext cx="2045970" cy="948586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503" y="3473218"/>
            <a:ext cx="230505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1476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Introduction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51331" y="2475859"/>
            <a:ext cx="7886700" cy="352489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sz="2100" dirty="0"/>
              <a:t>2. De l’autre côté</a:t>
            </a:r>
          </a:p>
          <a:p>
            <a:pPr marL="0" indent="0">
              <a:buNone/>
            </a:pPr>
            <a:endParaRPr lang="fr-FR" sz="2100" dirty="0"/>
          </a:p>
          <a:p>
            <a:pPr>
              <a:buFontTx/>
              <a:buChar char="-"/>
            </a:pPr>
            <a:r>
              <a:rPr lang="fr-FR" sz="2100" dirty="0"/>
              <a:t>Un secteur pas très sexy: Le </a:t>
            </a:r>
            <a:r>
              <a:rPr lang="fr-FR" sz="2100" dirty="0" err="1"/>
              <a:t>BtoB</a:t>
            </a:r>
            <a:endParaRPr lang="fr-FR" sz="2100" dirty="0"/>
          </a:p>
          <a:p>
            <a:pPr marL="0" indent="0">
              <a:buNone/>
            </a:pPr>
            <a:endParaRPr lang="fr-FR" sz="2100" dirty="0"/>
          </a:p>
          <a:p>
            <a:pPr marL="0" indent="0">
              <a:buNone/>
            </a:pPr>
            <a:r>
              <a:rPr lang="fr-FR" sz="2100" b="1" dirty="0"/>
              <a:t>Où l’on parle</a:t>
            </a:r>
          </a:p>
          <a:p>
            <a:pPr>
              <a:buFontTx/>
              <a:buChar char="-"/>
            </a:pPr>
            <a:endParaRPr lang="fr-FR" sz="2100" dirty="0"/>
          </a:p>
          <a:p>
            <a:pPr>
              <a:buFontTx/>
              <a:buChar char="-"/>
            </a:pPr>
            <a:r>
              <a:rPr lang="fr-FR" sz="2100" dirty="0"/>
              <a:t>Cahiers des charges</a:t>
            </a:r>
          </a:p>
          <a:p>
            <a:pPr>
              <a:buFontTx/>
              <a:buChar char="-"/>
            </a:pPr>
            <a:r>
              <a:rPr lang="fr-FR" sz="2100" dirty="0"/>
              <a:t>Partenariat </a:t>
            </a:r>
          </a:p>
          <a:p>
            <a:pPr>
              <a:buFontTx/>
              <a:buChar char="-"/>
            </a:pPr>
            <a:r>
              <a:rPr lang="fr-FR" sz="2100" dirty="0"/>
              <a:t>Flexibilité </a:t>
            </a:r>
          </a:p>
          <a:p>
            <a:pPr>
              <a:buFontTx/>
              <a:buChar char="-"/>
            </a:pPr>
            <a:r>
              <a:rPr lang="fr-FR" sz="2100" dirty="0"/>
              <a:t>Et surtout Volume </a:t>
            </a:r>
          </a:p>
          <a:p>
            <a:pPr algn="ctr">
              <a:buFontTx/>
              <a:buChar char="-"/>
            </a:pPr>
            <a:endParaRPr lang="fr-FR" dirty="0"/>
          </a:p>
          <a:p>
            <a:pPr algn="ctr">
              <a:buFontTx/>
              <a:buChar char="-"/>
            </a:pPr>
            <a:endParaRPr lang="fr-FR" dirty="0" smtClean="0"/>
          </a:p>
          <a:p>
            <a:pPr algn="ctr">
              <a:buFontTx/>
              <a:buChar char="-"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DEBB9-D86B-4AE3-A2DE-A1904A2CFE66}" type="slidenum">
              <a:rPr lang="fr-FR" smtClean="0"/>
              <a:t>4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9748"/>
            <a:ext cx="2045970" cy="94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0687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Introduction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sz="2100" dirty="0"/>
              <a:t>3. Et Alors?</a:t>
            </a:r>
          </a:p>
          <a:p>
            <a:pPr marL="0" indent="0">
              <a:buNone/>
            </a:pPr>
            <a:endParaRPr lang="fr-FR" dirty="0"/>
          </a:p>
          <a:p>
            <a:pPr>
              <a:buFontTx/>
              <a:buChar char="-"/>
            </a:pPr>
            <a:r>
              <a:rPr lang="fr-FR" sz="1950" dirty="0"/>
              <a:t>Un </a:t>
            </a:r>
            <a:r>
              <a:rPr lang="fr-FR" sz="1950" dirty="0" err="1"/>
              <a:t>Big</a:t>
            </a:r>
            <a:r>
              <a:rPr lang="fr-FR" sz="1950" dirty="0"/>
              <a:t> Data qui génère des externalités positives dans le B to C.</a:t>
            </a:r>
          </a:p>
          <a:p>
            <a:pPr>
              <a:buFontTx/>
              <a:buChar char="-"/>
            </a:pPr>
            <a:endParaRPr lang="fr-FR" sz="1950" dirty="0"/>
          </a:p>
          <a:p>
            <a:pPr>
              <a:buFontTx/>
              <a:buChar char="-"/>
            </a:pPr>
            <a:r>
              <a:rPr lang="fr-FR" sz="1950" dirty="0"/>
              <a:t>Le B to B: un secteur complexe aux règles différentes </a:t>
            </a:r>
          </a:p>
          <a:p>
            <a:pPr>
              <a:buFontTx/>
              <a:buChar char="-"/>
            </a:pPr>
            <a:endParaRPr lang="fr-FR" sz="1950" dirty="0"/>
          </a:p>
          <a:p>
            <a:pPr marL="0" indent="0">
              <a:buNone/>
            </a:pPr>
            <a:r>
              <a:rPr lang="fr-FR" sz="1950" dirty="0">
                <a:sym typeface="Wingdings" panose="05000000000000000000" pitchFamily="2" charset="2"/>
              </a:rPr>
              <a:t> Nous avons voulu savoir quelles synergies pouvaient-ils créer ensemble.</a:t>
            </a:r>
            <a:endParaRPr lang="fr-FR" sz="195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DEBB9-D86B-4AE3-A2DE-A1904A2CFE66}" type="slidenum">
              <a:rPr lang="fr-FR" smtClean="0"/>
              <a:t>5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9748"/>
            <a:ext cx="2045970" cy="94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2898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35220" y="1177162"/>
            <a:ext cx="7886700" cy="994172"/>
          </a:xfrm>
        </p:spPr>
        <p:txBody>
          <a:bodyPr/>
          <a:lstStyle/>
          <a:p>
            <a:r>
              <a:rPr lang="fr-FR" dirty="0" smtClean="0"/>
              <a:t>Introduction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4. Problématique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b="1" dirty="0" smtClean="0"/>
              <a:t>Comment le </a:t>
            </a:r>
            <a:r>
              <a:rPr lang="fr-FR" b="1" dirty="0" err="1" smtClean="0"/>
              <a:t>Big</a:t>
            </a:r>
            <a:r>
              <a:rPr lang="fr-FR" b="1" dirty="0" smtClean="0"/>
              <a:t> Data peut-il jouer un rôle bénéfique dans les relations commerciales et le marketing du secteur B to B?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DEBB9-D86B-4AE3-A2DE-A1904A2CFE66}" type="slidenum">
              <a:rPr lang="fr-FR" smtClean="0"/>
              <a:t>6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9748"/>
            <a:ext cx="2045970" cy="94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7385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734481"/>
            <a:ext cx="7886700" cy="994172"/>
          </a:xfrm>
        </p:spPr>
        <p:txBody>
          <a:bodyPr/>
          <a:lstStyle/>
          <a:p>
            <a:r>
              <a:rPr lang="fr-FR" dirty="0" smtClean="0"/>
              <a:t>2. Revue de littérature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086" y="3464987"/>
            <a:ext cx="3310304" cy="3263504"/>
          </a:xfrm>
        </p:spPr>
        <p:txBody>
          <a:bodyPr/>
          <a:lstStyle/>
          <a:p>
            <a:r>
              <a:rPr lang="fr-FR" sz="1950" dirty="0"/>
              <a:t>Trois ensembles différents</a:t>
            </a:r>
          </a:p>
          <a:p>
            <a:endParaRPr lang="fr-FR" sz="1950" dirty="0"/>
          </a:p>
          <a:p>
            <a:pPr marL="385763" indent="-385763">
              <a:buFont typeface="+mj-lt"/>
              <a:buAutoNum type="arabicPeriod"/>
            </a:pPr>
            <a:r>
              <a:rPr lang="fr-FR" sz="1950" dirty="0"/>
              <a:t> De grande diffusion</a:t>
            </a:r>
          </a:p>
          <a:p>
            <a:pPr marL="385763" indent="-385763">
              <a:buFont typeface="+mj-lt"/>
              <a:buAutoNum type="arabicPeriod"/>
            </a:pPr>
            <a:r>
              <a:rPr lang="fr-FR" sz="1950" dirty="0"/>
              <a:t> Industriel</a:t>
            </a:r>
          </a:p>
          <a:p>
            <a:pPr marL="385763" indent="-385763">
              <a:buFont typeface="+mj-lt"/>
              <a:buAutoNum type="arabicPeriod"/>
            </a:pPr>
            <a:r>
              <a:rPr lang="fr-FR" sz="1950" dirty="0"/>
              <a:t>De projet </a:t>
            </a:r>
          </a:p>
          <a:p>
            <a:pPr marL="0" indent="0">
              <a:buNone/>
            </a:pPr>
            <a:endParaRPr lang="fr-FR" dirty="0" smtClean="0"/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4474831" y="3342396"/>
            <a:ext cx="4413738" cy="3263504"/>
          </a:xfrm>
          <a:prstGeom prst="rect">
            <a:avLst/>
          </a:prstGeom>
        </p:spPr>
        <p:txBody>
          <a:bodyPr vert="horz" lIns="68580" tIns="34290" rIns="68580" bIns="3429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100" dirty="0"/>
              <a:t>Quatre approches marketing différentes en fonction du type du client </a:t>
            </a:r>
          </a:p>
          <a:p>
            <a:pPr marL="385763" indent="-385763">
              <a:buFont typeface="+mj-lt"/>
              <a:buAutoNum type="arabicPeriod"/>
            </a:pPr>
            <a:r>
              <a:rPr lang="fr-FR" sz="2100" dirty="0"/>
              <a:t> B to B classique: d’entreprise à entreprise</a:t>
            </a:r>
          </a:p>
          <a:p>
            <a:pPr marL="385763" indent="-385763">
              <a:buFont typeface="+mj-lt"/>
              <a:buAutoNum type="arabicPeriod"/>
            </a:pPr>
            <a:r>
              <a:rPr lang="fr-FR" sz="2100" dirty="0"/>
              <a:t> B to B to E: du fournisseur aux salariés du client</a:t>
            </a:r>
          </a:p>
          <a:p>
            <a:pPr marL="385763" indent="-385763">
              <a:buFont typeface="+mj-lt"/>
              <a:buAutoNum type="arabicPeriod"/>
            </a:pPr>
            <a:r>
              <a:rPr lang="fr-FR" sz="2100" dirty="0"/>
              <a:t>B to B to C: du fournisseur aux clients du client </a:t>
            </a:r>
          </a:p>
          <a:p>
            <a:pPr marL="385763" indent="-385763">
              <a:buFont typeface="+mj-lt"/>
              <a:buAutoNum type="arabicPeriod"/>
            </a:pPr>
            <a:r>
              <a:rPr lang="fr-FR" sz="2100" dirty="0"/>
              <a:t>B to B to U: du fournisseur à l’utilisateur final </a:t>
            </a: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 rot="10800000" flipV="1">
            <a:off x="0" y="2064684"/>
            <a:ext cx="5460023" cy="743408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100" dirty="0">
                <a:sym typeface="Wingdings" panose="05000000000000000000" pitchFamily="2" charset="2"/>
              </a:rPr>
              <a:t></a:t>
            </a:r>
            <a:r>
              <a:rPr lang="fr-FR" sz="2100" dirty="0"/>
              <a:t>Le B to B: un secteur hétérogène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DEBB9-D86B-4AE3-A2DE-A1904A2CFE66}" type="slidenum">
              <a:rPr lang="fr-FR" smtClean="0"/>
              <a:t>7</a:t>
            </a:fld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9748"/>
            <a:ext cx="2045970" cy="94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9848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2. Revue de littérature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8395" y="2066758"/>
            <a:ext cx="8935605" cy="43082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1950" dirty="0"/>
              <a:t>La cible n’est pas la seule divergence entre le B to B et le B to </a:t>
            </a:r>
            <a:r>
              <a:rPr lang="fr-FR" sz="1950" dirty="0" smtClean="0"/>
              <a:t>C.</a:t>
            </a:r>
          </a:p>
          <a:p>
            <a:pPr marL="0" indent="0">
              <a:buNone/>
            </a:pPr>
            <a:endParaRPr lang="fr-FR" sz="1950" dirty="0"/>
          </a:p>
          <a:p>
            <a:pPr>
              <a:buFont typeface="Wingdings" panose="05000000000000000000" pitchFamily="2" charset="2"/>
              <a:buChar char="è"/>
            </a:pPr>
            <a:r>
              <a:rPr lang="fr-FR" sz="1950" dirty="0">
                <a:sym typeface="Wingdings" panose="05000000000000000000" pitchFamily="2" charset="2"/>
              </a:rPr>
              <a:t>Des ressources humaines plus techniques et moins réactives</a:t>
            </a:r>
          </a:p>
          <a:p>
            <a:pPr>
              <a:buFont typeface="Wingdings" panose="05000000000000000000" pitchFamily="2" charset="2"/>
              <a:buChar char="è"/>
            </a:pPr>
            <a:r>
              <a:rPr lang="fr-FR" sz="1950" dirty="0">
                <a:sym typeface="Wingdings" panose="05000000000000000000" pitchFamily="2" charset="2"/>
              </a:rPr>
              <a:t>Des problématiques de recherche et de développement beaucoup moins développées mais pourtant si stratégiques </a:t>
            </a:r>
          </a:p>
          <a:p>
            <a:pPr>
              <a:buFont typeface="Wingdings" panose="05000000000000000000" pitchFamily="2" charset="2"/>
              <a:buChar char="è"/>
            </a:pPr>
            <a:r>
              <a:rPr lang="fr-FR" sz="1950" dirty="0">
                <a:sym typeface="Wingdings" panose="05000000000000000000" pitchFamily="2" charset="2"/>
              </a:rPr>
              <a:t>L’interdépendance des acteurs de</a:t>
            </a:r>
            <a:r>
              <a:rPr lang="fr-FR" sz="1950" b="1" dirty="0">
                <a:sym typeface="Wingdings" panose="05000000000000000000" pitchFamily="2" charset="2"/>
              </a:rPr>
              <a:t> </a:t>
            </a:r>
            <a:r>
              <a:rPr lang="fr-FR" sz="1950" dirty="0">
                <a:sym typeface="Wingdings" panose="05000000000000000000" pitchFamily="2" charset="2"/>
              </a:rPr>
              <a:t>la</a:t>
            </a:r>
            <a:r>
              <a:rPr lang="fr-FR" sz="1950" b="1" dirty="0">
                <a:sym typeface="Wingdings" panose="05000000000000000000" pitchFamily="2" charset="2"/>
              </a:rPr>
              <a:t> filière  stratégie de filière </a:t>
            </a:r>
          </a:p>
          <a:p>
            <a:pPr>
              <a:buFont typeface="Wingdings" panose="05000000000000000000" pitchFamily="2" charset="2"/>
              <a:buChar char="è"/>
            </a:pPr>
            <a:r>
              <a:rPr lang="fr-FR" sz="1950" dirty="0">
                <a:sym typeface="Wingdings" panose="05000000000000000000" pitchFamily="2" charset="2"/>
              </a:rPr>
              <a:t>Un marketing </a:t>
            </a:r>
            <a:r>
              <a:rPr lang="fr-FR" sz="1950" b="1" dirty="0">
                <a:sym typeface="Wingdings" panose="05000000000000000000" pitchFamily="2" charset="2"/>
              </a:rPr>
              <a:t>amont/aval</a:t>
            </a:r>
            <a:r>
              <a:rPr lang="fr-FR" sz="1950" dirty="0">
                <a:sym typeface="Wingdings" panose="05000000000000000000" pitchFamily="2" charset="2"/>
              </a:rPr>
              <a:t>: puiser l’information et les données à la source pour les diffuser et les valoriser à l’ensemble de la filière (Jean Marc </a:t>
            </a:r>
            <a:r>
              <a:rPr lang="fr-FR" sz="1950" dirty="0" err="1">
                <a:sym typeface="Wingdings" panose="05000000000000000000" pitchFamily="2" charset="2"/>
              </a:rPr>
              <a:t>Lehu</a:t>
            </a:r>
            <a:r>
              <a:rPr lang="fr-FR" sz="1950" dirty="0">
                <a:sym typeface="Wingdings" panose="05000000000000000000" pitchFamily="2" charset="2"/>
              </a:rPr>
              <a:t>, 2004) </a:t>
            </a:r>
          </a:p>
          <a:p>
            <a:pPr>
              <a:buFont typeface="Wingdings" panose="05000000000000000000" pitchFamily="2" charset="2"/>
              <a:buChar char="è"/>
            </a:pPr>
            <a:r>
              <a:rPr lang="fr-FR" sz="1950" dirty="0">
                <a:sym typeface="Wingdings" panose="05000000000000000000" pitchFamily="2" charset="2"/>
              </a:rPr>
              <a:t>Un secteur qui n’est pas celui des digital natives (</a:t>
            </a:r>
            <a:r>
              <a:rPr lang="fr-FR" sz="1950" dirty="0"/>
              <a:t>John </a:t>
            </a:r>
            <a:r>
              <a:rPr lang="fr-FR" sz="1950" dirty="0" err="1"/>
              <a:t>Palfrey</a:t>
            </a:r>
            <a:r>
              <a:rPr lang="fr-FR" sz="1950" dirty="0"/>
              <a:t>, </a:t>
            </a:r>
            <a:r>
              <a:rPr lang="fr-FR" sz="1950" dirty="0" err="1"/>
              <a:t>Urs</a:t>
            </a:r>
            <a:r>
              <a:rPr lang="fr-FR" sz="1950" dirty="0"/>
              <a:t> Gasser, 2008).</a:t>
            </a:r>
            <a:endParaRPr lang="fr-FR" sz="1950" dirty="0">
              <a:sym typeface="Wingdings" panose="05000000000000000000" pitchFamily="2" charset="2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DEBB9-D86B-4AE3-A2DE-A1904A2CFE66}" type="slidenum">
              <a:rPr lang="fr-FR" smtClean="0"/>
              <a:t>8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9748"/>
            <a:ext cx="2045970" cy="94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351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2. Revue de littérature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22262" y="2477272"/>
            <a:ext cx="7886700" cy="3263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950" dirty="0">
                <a:sym typeface="Wingdings" panose="05000000000000000000" pitchFamily="2" charset="2"/>
              </a:rPr>
              <a:t>Prise de conscience tardive de l’importance d’Internet.</a:t>
            </a:r>
          </a:p>
          <a:p>
            <a:pPr marL="0" indent="0">
              <a:buNone/>
            </a:pPr>
            <a:endParaRPr lang="fr-FR" sz="195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sz="1950" dirty="0">
                <a:sym typeface="Wingdings" panose="05000000000000000000" pitchFamily="2" charset="2"/>
              </a:rPr>
              <a:t>Evangélisation tardive des ressources humaines (Fabrice </a:t>
            </a:r>
            <a:r>
              <a:rPr lang="fr-FR" sz="1950" dirty="0" err="1">
                <a:sym typeface="Wingdings" panose="05000000000000000000" pitchFamily="2" charset="2"/>
              </a:rPr>
              <a:t>Moncaut</a:t>
            </a:r>
            <a:r>
              <a:rPr lang="fr-FR" sz="1950" dirty="0">
                <a:sym typeface="Wingdings" panose="05000000000000000000" pitchFamily="2" charset="2"/>
              </a:rPr>
              <a:t>, Responsable Marketing </a:t>
            </a:r>
            <a:r>
              <a:rPr lang="fr-FR" sz="1950" dirty="0" err="1">
                <a:sym typeface="Wingdings" panose="05000000000000000000" pitchFamily="2" charset="2"/>
              </a:rPr>
              <a:t>Kiloutou</a:t>
            </a:r>
            <a:r>
              <a:rPr lang="fr-FR" sz="1950" dirty="0">
                <a:sym typeface="Wingdings" panose="05000000000000000000" pitchFamily="2" charset="2"/>
              </a:rPr>
              <a:t>, 2012)</a:t>
            </a:r>
          </a:p>
          <a:p>
            <a:pPr marL="0" indent="0">
              <a:buNone/>
            </a:pPr>
            <a:endParaRPr lang="fr-FR" sz="195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sz="1950" dirty="0">
                <a:sym typeface="Wingdings" panose="05000000000000000000" pitchFamily="2" charset="2"/>
              </a:rPr>
              <a:t>32% des entreprises B to B utilisent Internet pour compléter des formulaires ce qui permet un </a:t>
            </a:r>
            <a:r>
              <a:rPr lang="fr-FR" sz="1950" b="1" dirty="0">
                <a:sym typeface="Wingdings" panose="05000000000000000000" pitchFamily="2" charset="2"/>
              </a:rPr>
              <a:t>accroissement des bases de données </a:t>
            </a:r>
            <a:r>
              <a:rPr lang="fr-FR" sz="1950" dirty="0">
                <a:sym typeface="Wingdings" panose="05000000000000000000" pitchFamily="2" charset="2"/>
              </a:rPr>
              <a:t>contre 13% des clients particuliers (</a:t>
            </a:r>
            <a:r>
              <a:rPr lang="fr-FR" sz="1950" dirty="0" err="1">
                <a:sym typeface="Wingdings" panose="05000000000000000000" pitchFamily="2" charset="2"/>
              </a:rPr>
              <a:t>Fevad</a:t>
            </a:r>
            <a:r>
              <a:rPr lang="fr-FR" sz="1950" dirty="0">
                <a:sym typeface="Wingdings" panose="05000000000000000000" pitchFamily="2" charset="2"/>
              </a:rPr>
              <a:t> 2012, Marketing </a:t>
            </a:r>
            <a:r>
              <a:rPr lang="fr-FR" sz="1950" dirty="0" err="1">
                <a:sym typeface="Wingdings" panose="05000000000000000000" pitchFamily="2" charset="2"/>
              </a:rPr>
              <a:t>Sherps</a:t>
            </a:r>
            <a:r>
              <a:rPr lang="fr-FR" sz="1950" dirty="0">
                <a:sym typeface="Wingdings" panose="05000000000000000000" pitchFamily="2" charset="2"/>
              </a:rPr>
              <a:t>, 2009)</a:t>
            </a:r>
            <a:endParaRPr lang="fr-FR" sz="1950" b="1" dirty="0">
              <a:sym typeface="Wingdings" panose="05000000000000000000" pitchFamily="2" charset="2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DEBB9-D86B-4AE3-A2DE-A1904A2CFE66}" type="slidenum">
              <a:rPr lang="fr-FR" smtClean="0"/>
              <a:t>9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9748"/>
            <a:ext cx="2045970" cy="94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18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étropolitain">
  <a:themeElements>
    <a:clrScheme name="Métropolitai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étropolitai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étropolitai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TC103457491[[fn=Métropolitain]]</Template>
  <TotalTime>2419</TotalTime>
  <Words>1662</Words>
  <Application>Microsoft Office PowerPoint</Application>
  <PresentationFormat>Affichage à l'écran (4:3)</PresentationFormat>
  <Paragraphs>262</Paragraphs>
  <Slides>34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34</vt:i4>
      </vt:variant>
    </vt:vector>
  </HeadingPairs>
  <TitlesOfParts>
    <vt:vector size="39" baseType="lpstr">
      <vt:lpstr>Arial</vt:lpstr>
      <vt:lpstr>Calibri</vt:lpstr>
      <vt:lpstr>Calibri Light</vt:lpstr>
      <vt:lpstr>Wingdings</vt:lpstr>
      <vt:lpstr>Métropolitain</vt:lpstr>
      <vt:lpstr>Big Data &amp; B to B</vt:lpstr>
      <vt:lpstr>Sommaire</vt:lpstr>
      <vt:lpstr>1. Introduction</vt:lpstr>
      <vt:lpstr>Introduction</vt:lpstr>
      <vt:lpstr>Introduction</vt:lpstr>
      <vt:lpstr>Introduction</vt:lpstr>
      <vt:lpstr>2. Revue de littérature</vt:lpstr>
      <vt:lpstr>2. Revue de littérature</vt:lpstr>
      <vt:lpstr>2. Revue de littérature</vt:lpstr>
      <vt:lpstr>2. Revue de littérature</vt:lpstr>
      <vt:lpstr>2. Revue de littérature</vt:lpstr>
      <vt:lpstr>2. Revue de littérature</vt:lpstr>
      <vt:lpstr>2. Revue de littérature</vt:lpstr>
      <vt:lpstr>2. Revue de littérature</vt:lpstr>
      <vt:lpstr>2. Revue de littérature</vt:lpstr>
      <vt:lpstr>2. Revue de littérature</vt:lpstr>
      <vt:lpstr>2. Revue de littérature</vt:lpstr>
      <vt:lpstr>2. Revue de littérature</vt:lpstr>
      <vt:lpstr>2. Revue de littérature</vt:lpstr>
      <vt:lpstr>2. Revue de littérature</vt:lpstr>
      <vt:lpstr>2. Revue de littérature</vt:lpstr>
      <vt:lpstr>3. Méthodologie</vt:lpstr>
      <vt:lpstr>3. Méthodologie</vt:lpstr>
      <vt:lpstr>4. Analyse et discussion des résultats</vt:lpstr>
      <vt:lpstr>4. Analyse et discussion des résultats</vt:lpstr>
      <vt:lpstr>4. Analyse et discussion des résultats</vt:lpstr>
      <vt:lpstr>4. Analyse et discussion des résultats</vt:lpstr>
      <vt:lpstr>5. Conclusion</vt:lpstr>
      <vt:lpstr>5. Conclusion</vt:lpstr>
      <vt:lpstr>6. Schéma récapitulatif</vt:lpstr>
      <vt:lpstr>7. Implications managériales</vt:lpstr>
      <vt:lpstr>8. Limites et prolongements de l’étude </vt:lpstr>
      <vt:lpstr>8. Limites et prolongements de l’étude </vt:lpstr>
      <vt:lpstr>Merci pour votre attention!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Big Data &amp; BtoB</dc:title>
  <dc:creator>Leobou Pagès</dc:creator>
  <cp:lastModifiedBy>Leobou Pagès</cp:lastModifiedBy>
  <cp:revision>35</cp:revision>
  <dcterms:created xsi:type="dcterms:W3CDTF">2014-06-16T19:18:08Z</dcterms:created>
  <dcterms:modified xsi:type="dcterms:W3CDTF">2014-10-09T07:31:45Z</dcterms:modified>
</cp:coreProperties>
</file>