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0" r:id="rId2"/>
    <p:sldId id="270" r:id="rId3"/>
    <p:sldId id="274" r:id="rId4"/>
    <p:sldId id="271" r:id="rId5"/>
    <p:sldId id="273" r:id="rId6"/>
    <p:sldId id="276" r:id="rId7"/>
    <p:sldId id="277" r:id="rId8"/>
    <p:sldId id="278" r:id="rId9"/>
    <p:sldId id="257" r:id="rId10"/>
    <p:sldId id="263" r:id="rId11"/>
    <p:sldId id="275" r:id="rId12"/>
    <p:sldId id="258" r:id="rId13"/>
    <p:sldId id="259" r:id="rId14"/>
    <p:sldId id="265" r:id="rId15"/>
    <p:sldId id="264" r:id="rId16"/>
    <p:sldId id="279" r:id="rId17"/>
  </p:sldIdLst>
  <p:sldSz cx="12192000" cy="6858000"/>
  <p:notesSz cx="6858000" cy="9144000"/>
  <p:custShowLst>
    <p:custShow name="Diaporama personnalisé 1" id="0">
      <p:sldLst>
        <p:sld r:id="rId13"/>
      </p:sldLst>
    </p:custShow>
    <p:custShow name="Diaporama personnalisé 2" id="1">
      <p:sldLst>
        <p:sld r:id="rId14"/>
      </p:sldLst>
    </p:custShow>
  </p:custShow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D96C"/>
    <a:srgbClr val="89EFC1"/>
    <a:srgbClr val="00F2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86355" autoAdjust="0"/>
  </p:normalViewPr>
  <p:slideViewPr>
    <p:cSldViewPr snapToGrid="0">
      <p:cViewPr varScale="1">
        <p:scale>
          <a:sx n="64" d="100"/>
          <a:sy n="64" d="100"/>
        </p:scale>
        <p:origin x="10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F1AEC8-90A5-439D-AB2A-66D8F7AE3D82}" type="datetimeFigureOut">
              <a:rPr lang="fr-FR" smtClean="0"/>
              <a:t>16/11/2014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805995-D32F-4FB7-85BF-2A8720B7CB1B}" type="slidenum">
              <a:rPr lang="fr-FR" smtClean="0"/>
              <a:t>‹N°›</a:t>
            </a:fld>
            <a:endParaRPr lang="fr-FR"/>
          </a:p>
        </p:txBody>
      </p:sp>
    </p:spTree>
    <p:extLst>
      <p:ext uri="{BB962C8B-B14F-4D97-AF65-F5344CB8AC3E}">
        <p14:creationId xmlns:p14="http://schemas.microsoft.com/office/powerpoint/2010/main" val="3556363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3</a:t>
            </a:r>
            <a:r>
              <a:rPr lang="fr-FR" baseline="30000" dirty="0" smtClean="0">
                <a:sym typeface="Wingdings" panose="05000000000000000000" pitchFamily="2" charset="2"/>
              </a:rPr>
              <a:t>ème</a:t>
            </a:r>
            <a:r>
              <a:rPr lang="fr-FR" baseline="0" dirty="0" smtClean="0">
                <a:sym typeface="Wingdings" panose="05000000000000000000" pitchFamily="2" charset="2"/>
              </a:rPr>
              <a:t> point  : </a:t>
            </a:r>
            <a:r>
              <a:rPr lang="fr-FR" dirty="0" smtClean="0">
                <a:sym typeface="Wingdings" panose="05000000000000000000" pitchFamily="2" charset="2"/>
              </a:rPr>
              <a:t>Posture opérationnelle, pas de dimension stratégiques et managériales, absence de réunions et d’entretiens annuels.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Expansion</a:t>
            </a:r>
            <a:r>
              <a:rPr lang="fr-FR" baseline="0" dirty="0" smtClean="0">
                <a:sym typeface="Wingdings" panose="05000000000000000000" pitchFamily="2" charset="2"/>
              </a:rPr>
              <a:t> : Manque d’accompagnement dans la montée </a:t>
            </a:r>
            <a:r>
              <a:rPr lang="fr-FR" baseline="0" smtClean="0">
                <a:sym typeface="Wingdings" panose="05000000000000000000" pitchFamily="2" charset="2"/>
              </a:rPr>
              <a:t>en compétence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1</a:t>
            </a:fld>
            <a:endParaRPr lang="fr-FR"/>
          </a:p>
        </p:txBody>
      </p:sp>
    </p:spTree>
    <p:extLst>
      <p:ext uri="{BB962C8B-B14F-4D97-AF65-F5344CB8AC3E}">
        <p14:creationId xmlns:p14="http://schemas.microsoft.com/office/powerpoint/2010/main" val="3605193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sym typeface="Wingdings" panose="05000000000000000000" pitchFamily="2" charset="2"/>
              </a:rPr>
              <a:t> </a:t>
            </a:r>
            <a:r>
              <a:rPr lang="fr-FR" sz="1200" dirty="0" smtClean="0">
                <a:sym typeface="Wingdings" panose="05000000000000000000" pitchFamily="2" charset="2"/>
              </a:rPr>
              <a:t>problème de positionnement managers N+1 issus d’une promotion interne (3/4 techniciens),</a:t>
            </a:r>
            <a:r>
              <a:rPr lang="fr-FR" sz="1200" baseline="0" dirty="0" smtClean="0">
                <a:sym typeface="Wingdings" panose="05000000000000000000" pitchFamily="2" charset="2"/>
              </a:rPr>
              <a:t> </a:t>
            </a:r>
            <a:r>
              <a:rPr lang="fr-FR" sz="1200" dirty="0" smtClean="0"/>
              <a:t>positionner nos managers N+1 par rapport à leurs équipes leadership, collaboration renforcée entre les N+1 et les N+2, valeurs de l’entreprise véhiculés de la direction via les managers aux collaborateurs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sz="1200" dirty="0" smtClean="0"/>
              <a:t>Ecoute active des collaborateurs par l’encadrement afin de prévenir le turn over</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2</a:t>
            </a:fld>
            <a:endParaRPr lang="fr-FR"/>
          </a:p>
        </p:txBody>
      </p:sp>
    </p:spTree>
    <p:extLst>
      <p:ext uri="{BB962C8B-B14F-4D97-AF65-F5344CB8AC3E}">
        <p14:creationId xmlns:p14="http://schemas.microsoft.com/office/powerpoint/2010/main" val="4203627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Nos actions en interne en corrélation avec les actions de formation</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a:t>
            </a:r>
            <a:r>
              <a:rPr lang="fr-FR" sz="1200" dirty="0" smtClean="0"/>
              <a:t>Promotion/publicité interne des managers auprès des  collaborateurs (avec supports produits lors de la formation : photos, objet représentant les valeurs…) + allocution du PDG dans le cadre de l’expansion : les managers seront missionnés pour l’organisation du buffet pour l’ensemble des collaborateurs (au siège et dans les structures en province) </a:t>
            </a:r>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3</a:t>
            </a:fld>
            <a:endParaRPr lang="fr-FR"/>
          </a:p>
        </p:txBody>
      </p:sp>
    </p:spTree>
    <p:extLst>
      <p:ext uri="{BB962C8B-B14F-4D97-AF65-F5344CB8AC3E}">
        <p14:creationId xmlns:p14="http://schemas.microsoft.com/office/powerpoint/2010/main" val="3283542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Sur</a:t>
            </a:r>
            <a:r>
              <a:rPr lang="fr-FR" baseline="0" dirty="0" smtClean="0"/>
              <a:t> critère originalité important % surtout pour les managers N+2 qui ont subit précédemment une formation « gourou »</a:t>
            </a:r>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4</a:t>
            </a:fld>
            <a:endParaRPr lang="fr-FR"/>
          </a:p>
        </p:txBody>
      </p:sp>
    </p:spTree>
    <p:extLst>
      <p:ext uri="{BB962C8B-B14F-4D97-AF65-F5344CB8AC3E}">
        <p14:creationId xmlns:p14="http://schemas.microsoft.com/office/powerpoint/2010/main" val="3904652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sng" strike="noStrike" kern="1200" dirty="0" smtClean="0">
                <a:solidFill>
                  <a:schemeClr val="tx1"/>
                </a:solidFill>
                <a:effectLst/>
                <a:latin typeface="+mn-lt"/>
                <a:ea typeface="+mn-ea"/>
                <a:cs typeface="+mn-cs"/>
              </a:rPr>
              <a:t>jeu</a:t>
            </a:r>
            <a:r>
              <a:rPr lang="fr-FR" sz="1200" b="0" i="0" kern="1200" dirty="0" smtClean="0">
                <a:solidFill>
                  <a:schemeClr val="tx1"/>
                </a:solidFill>
                <a:effectLst/>
                <a:latin typeface="+mn-lt"/>
                <a:ea typeface="+mn-ea"/>
                <a:cs typeface="+mn-cs"/>
              </a:rPr>
              <a:t> de mot "</a:t>
            </a:r>
            <a:r>
              <a:rPr lang="fr-FR" sz="1200" b="0" i="0" kern="1200" dirty="0" err="1" smtClean="0">
                <a:solidFill>
                  <a:schemeClr val="tx1"/>
                </a:solidFill>
                <a:effectLst/>
                <a:latin typeface="+mn-lt"/>
                <a:ea typeface="+mn-ea"/>
                <a:cs typeface="+mn-cs"/>
              </a:rPr>
              <a:t>co</a:t>
            </a:r>
            <a:r>
              <a:rPr lang="fr-FR" sz="1200" b="0" i="0" kern="1200" dirty="0" smtClean="0">
                <a:solidFill>
                  <a:schemeClr val="tx1"/>
                </a:solidFill>
                <a:effectLst/>
                <a:latin typeface="+mn-lt"/>
                <a:ea typeface="+mn-ea"/>
                <a:cs typeface="+mn-cs"/>
              </a:rPr>
              <a:t>-mens" , idée de débuter une action, de se mettre en mouvement: "</a:t>
            </a:r>
            <a:r>
              <a:rPr lang="fr-FR" sz="1200" b="0" i="0" kern="1200" dirty="0" err="1" smtClean="0">
                <a:solidFill>
                  <a:schemeClr val="tx1"/>
                </a:solidFill>
                <a:effectLst/>
                <a:latin typeface="+mn-lt"/>
                <a:ea typeface="+mn-ea"/>
                <a:cs typeface="+mn-cs"/>
              </a:rPr>
              <a:t>co</a:t>
            </a:r>
            <a:r>
              <a:rPr lang="fr-FR" sz="1200" b="0" i="0" kern="1200" dirty="0" smtClean="0">
                <a:solidFill>
                  <a:schemeClr val="tx1"/>
                </a:solidFill>
                <a:effectLst/>
                <a:latin typeface="+mn-lt"/>
                <a:ea typeface="+mn-ea"/>
                <a:cs typeface="+mn-cs"/>
              </a:rPr>
              <a:t>" pour rappeler le travail d'équipe, la cohésion etc</a:t>
            </a:r>
            <a:r>
              <a:rPr lang="fr-FR" sz="1200" b="0" i="0" kern="1200" smtClean="0">
                <a:solidFill>
                  <a:schemeClr val="tx1"/>
                </a:solidFill>
                <a:effectLst/>
                <a:latin typeface="+mn-lt"/>
                <a:ea typeface="+mn-ea"/>
                <a:cs typeface="+mn-cs"/>
              </a:rPr>
              <a:t>...  </a:t>
            </a:r>
            <a:r>
              <a:rPr lang="fr-FR" sz="1200" b="0" i="0" kern="1200" dirty="0" smtClean="0">
                <a:solidFill>
                  <a:schemeClr val="tx1"/>
                </a:solidFill>
                <a:effectLst/>
                <a:latin typeface="+mn-lt"/>
                <a:ea typeface="+mn-ea"/>
                <a:cs typeface="+mn-cs"/>
              </a:rPr>
              <a:t>on marque ainsi notre volonté de répondre aux besoins de la société en règle générale qui cherche à retrouver des valeurs de partage, soutien, dans des vies de plus en plus mouvantes et </a:t>
            </a:r>
            <a:r>
              <a:rPr lang="fr-FR" sz="1200" b="0" i="0" kern="1200" dirty="0" err="1" smtClean="0">
                <a:solidFill>
                  <a:schemeClr val="tx1"/>
                </a:solidFill>
                <a:effectLst/>
                <a:latin typeface="+mn-lt"/>
                <a:ea typeface="+mn-ea"/>
                <a:cs typeface="+mn-cs"/>
              </a:rPr>
              <a:t>destructurées</a:t>
            </a:r>
            <a:r>
              <a:rPr lang="fr-FR" sz="1200" b="0" i="0" kern="1200" dirty="0" smtClean="0">
                <a:solidFill>
                  <a:schemeClr val="tx1"/>
                </a:solidFill>
                <a:effectLst/>
                <a:latin typeface="+mn-lt"/>
                <a:ea typeface="+mn-ea"/>
                <a:cs typeface="+mn-cs"/>
              </a:rPr>
              <a:t> et des sociétés qui font appel à nous pour inculquer les valeurs du travail d'équipe. "Mens" permet de donner une connotation internationale et humaine (</a:t>
            </a:r>
            <a:r>
              <a:rPr lang="fr-FR" sz="1200" b="0" i="0" kern="1200" dirty="0" err="1" smtClean="0">
                <a:solidFill>
                  <a:schemeClr val="tx1"/>
                </a:solidFill>
                <a:effectLst/>
                <a:latin typeface="+mn-lt"/>
                <a:ea typeface="+mn-ea"/>
                <a:cs typeface="+mn-cs"/>
              </a:rPr>
              <a:t>cf</a:t>
            </a:r>
            <a:r>
              <a:rPr lang="fr-FR" sz="1200" b="0" i="0" kern="1200" dirty="0" smtClean="0">
                <a:solidFill>
                  <a:schemeClr val="tx1"/>
                </a:solidFill>
                <a:effectLst/>
                <a:latin typeface="+mn-lt"/>
                <a:ea typeface="+mn-ea"/>
                <a:cs typeface="+mn-cs"/>
              </a:rPr>
              <a:t> mens en anglais) bref "</a:t>
            </a:r>
            <a:r>
              <a:rPr lang="fr-FR" sz="1200" b="0" i="0" kern="1200" dirty="0" err="1" smtClean="0">
                <a:solidFill>
                  <a:schemeClr val="tx1"/>
                </a:solidFill>
                <a:effectLst/>
                <a:latin typeface="+mn-lt"/>
                <a:ea typeface="+mn-ea"/>
                <a:cs typeface="+mn-cs"/>
              </a:rPr>
              <a:t>co</a:t>
            </a:r>
            <a:r>
              <a:rPr lang="fr-FR" sz="1200" b="0" i="0" kern="1200" dirty="0" smtClean="0">
                <a:solidFill>
                  <a:schemeClr val="tx1"/>
                </a:solidFill>
                <a:effectLst/>
                <a:latin typeface="+mn-lt"/>
                <a:ea typeface="+mn-ea"/>
                <a:cs typeface="+mn-cs"/>
              </a:rPr>
              <a:t>-mens" est facilement compréhensible également en anglais.</a:t>
            </a:r>
            <a:endParaRPr lang="fr-FR" dirty="0"/>
          </a:p>
        </p:txBody>
      </p:sp>
      <p:sp>
        <p:nvSpPr>
          <p:cNvPr id="4" name="Espace réservé du numéro de diapositive 3"/>
          <p:cNvSpPr>
            <a:spLocks noGrp="1"/>
          </p:cNvSpPr>
          <p:nvPr>
            <p:ph type="sldNum" sz="quarter" idx="10"/>
          </p:nvPr>
        </p:nvSpPr>
        <p:spPr/>
        <p:txBody>
          <a:bodyPr/>
          <a:lstStyle/>
          <a:p>
            <a:fld id="{F4F77622-C6E0-4E68-8800-D4DCC2732E7E}" type="slidenum">
              <a:rPr lang="fr-FR" smtClean="0"/>
              <a:t>5</a:t>
            </a:fld>
            <a:endParaRPr lang="fr-FR"/>
          </a:p>
        </p:txBody>
      </p:sp>
    </p:spTree>
    <p:extLst>
      <p:ext uri="{BB962C8B-B14F-4D97-AF65-F5344CB8AC3E}">
        <p14:creationId xmlns:p14="http://schemas.microsoft.com/office/powerpoint/2010/main" val="1911103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3</a:t>
            </a:r>
            <a:r>
              <a:rPr lang="fr-FR" baseline="30000" dirty="0" smtClean="0">
                <a:sym typeface="Wingdings" panose="05000000000000000000" pitchFamily="2" charset="2"/>
              </a:rPr>
              <a:t>ème</a:t>
            </a:r>
            <a:r>
              <a:rPr lang="fr-FR" baseline="0" dirty="0" smtClean="0">
                <a:sym typeface="Wingdings" panose="05000000000000000000" pitchFamily="2" charset="2"/>
              </a:rPr>
              <a:t> point  : </a:t>
            </a:r>
            <a:r>
              <a:rPr lang="fr-FR" dirty="0" smtClean="0">
                <a:sym typeface="Wingdings" panose="05000000000000000000" pitchFamily="2" charset="2"/>
              </a:rPr>
              <a:t>Posture opérationnelle, pas de dimension stratégiques et managériales, absence de réunions et d’entretiens annuels.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Expansion</a:t>
            </a:r>
            <a:r>
              <a:rPr lang="fr-FR" baseline="0" dirty="0" smtClean="0">
                <a:sym typeface="Wingdings" panose="05000000000000000000" pitchFamily="2" charset="2"/>
              </a:rPr>
              <a:t> : Manque d’accompagnement dans la montée </a:t>
            </a:r>
            <a:r>
              <a:rPr lang="fr-FR" baseline="0" smtClean="0">
                <a:sym typeface="Wingdings" panose="05000000000000000000" pitchFamily="2" charset="2"/>
              </a:rPr>
              <a:t>en compétence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14</a:t>
            </a:fld>
            <a:endParaRPr lang="fr-FR"/>
          </a:p>
        </p:txBody>
      </p:sp>
    </p:spTree>
    <p:extLst>
      <p:ext uri="{BB962C8B-B14F-4D97-AF65-F5344CB8AC3E}">
        <p14:creationId xmlns:p14="http://schemas.microsoft.com/office/powerpoint/2010/main" val="668588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3</a:t>
            </a:r>
            <a:r>
              <a:rPr lang="fr-FR" baseline="30000" dirty="0" smtClean="0">
                <a:sym typeface="Wingdings" panose="05000000000000000000" pitchFamily="2" charset="2"/>
              </a:rPr>
              <a:t>ème</a:t>
            </a:r>
            <a:r>
              <a:rPr lang="fr-FR" baseline="0" dirty="0" smtClean="0">
                <a:sym typeface="Wingdings" panose="05000000000000000000" pitchFamily="2" charset="2"/>
              </a:rPr>
              <a:t> point  : </a:t>
            </a:r>
            <a:r>
              <a:rPr lang="fr-FR" dirty="0" smtClean="0">
                <a:sym typeface="Wingdings" panose="05000000000000000000" pitchFamily="2" charset="2"/>
              </a:rPr>
              <a:t>Posture opérationnelle, pas de dimension stratégiques et managériales, absence de réunions et d’entretiens annuels.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Expansion</a:t>
            </a:r>
            <a:r>
              <a:rPr lang="fr-FR" baseline="0" dirty="0" smtClean="0">
                <a:sym typeface="Wingdings" panose="05000000000000000000" pitchFamily="2" charset="2"/>
              </a:rPr>
              <a:t> : Manque d’accompagnement dans la montée </a:t>
            </a:r>
            <a:r>
              <a:rPr lang="fr-FR" baseline="0" smtClean="0">
                <a:sym typeface="Wingdings" panose="05000000000000000000" pitchFamily="2" charset="2"/>
              </a:rPr>
              <a:t>en compétence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15</a:t>
            </a:fld>
            <a:endParaRPr lang="fr-FR"/>
          </a:p>
        </p:txBody>
      </p:sp>
    </p:spTree>
    <p:extLst>
      <p:ext uri="{BB962C8B-B14F-4D97-AF65-F5344CB8AC3E}">
        <p14:creationId xmlns:p14="http://schemas.microsoft.com/office/powerpoint/2010/main" val="383427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3</a:t>
            </a:r>
            <a:r>
              <a:rPr lang="fr-FR" baseline="30000" dirty="0" smtClean="0">
                <a:sym typeface="Wingdings" panose="05000000000000000000" pitchFamily="2" charset="2"/>
              </a:rPr>
              <a:t>ème</a:t>
            </a:r>
            <a:r>
              <a:rPr lang="fr-FR" baseline="0" dirty="0" smtClean="0">
                <a:sym typeface="Wingdings" panose="05000000000000000000" pitchFamily="2" charset="2"/>
              </a:rPr>
              <a:t> point  : </a:t>
            </a:r>
            <a:r>
              <a:rPr lang="fr-FR" dirty="0" smtClean="0">
                <a:sym typeface="Wingdings" panose="05000000000000000000" pitchFamily="2" charset="2"/>
              </a:rPr>
              <a:t>Posture opérationnelle, pas de dimension stratégiques et managériales, absence de réunions et d’entretiens annuels.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ym typeface="Wingdings" panose="05000000000000000000" pitchFamily="2" charset="2"/>
              </a:rPr>
              <a:t>Expansion</a:t>
            </a:r>
            <a:r>
              <a:rPr lang="fr-FR" baseline="0" dirty="0" smtClean="0">
                <a:sym typeface="Wingdings" panose="05000000000000000000" pitchFamily="2" charset="2"/>
              </a:rPr>
              <a:t> : Manque d’accompagnement dans la montée </a:t>
            </a:r>
            <a:r>
              <a:rPr lang="fr-FR" baseline="0" smtClean="0">
                <a:sym typeface="Wingdings" panose="05000000000000000000" pitchFamily="2" charset="2"/>
              </a:rPr>
              <a:t>en compétence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9805995-D32F-4FB7-85BF-2A8720B7CB1B}" type="slidenum">
              <a:rPr lang="fr-FR" smtClean="0"/>
              <a:t>16</a:t>
            </a:fld>
            <a:endParaRPr lang="fr-FR"/>
          </a:p>
        </p:txBody>
      </p:sp>
    </p:spTree>
    <p:extLst>
      <p:ext uri="{BB962C8B-B14F-4D97-AF65-F5344CB8AC3E}">
        <p14:creationId xmlns:p14="http://schemas.microsoft.com/office/powerpoint/2010/main" val="330448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4069347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950146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428941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683673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922586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1828748-98CE-4938-BC54-AFBE07BBACFD}" type="datetimeFigureOut">
              <a:rPr lang="fr-FR" smtClean="0"/>
              <a:t>16/11/2014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1551251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1828748-98CE-4938-BC54-AFBE07BBACFD}" type="datetimeFigureOut">
              <a:rPr lang="fr-FR" smtClean="0"/>
              <a:t>16/11/2014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1908553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1828748-98CE-4938-BC54-AFBE07BBACFD}" type="datetimeFigureOut">
              <a:rPr lang="fr-FR" smtClean="0"/>
              <a:t>16/11/2014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317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828748-98CE-4938-BC54-AFBE07BBACFD}" type="datetimeFigureOut">
              <a:rPr lang="fr-FR" smtClean="0"/>
              <a:t>16/11/2014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274931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828748-98CE-4938-BC54-AFBE07BBACFD}" type="datetimeFigureOut">
              <a:rPr lang="fr-FR" smtClean="0"/>
              <a:t>16/11/2014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2184005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828748-98CE-4938-BC54-AFBE07BBACFD}" type="datetimeFigureOut">
              <a:rPr lang="fr-FR" smtClean="0"/>
              <a:t>16/11/2014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3714B8-6504-4E67-98E1-6C595EDFEE62}" type="slidenum">
              <a:rPr lang="fr-FR" smtClean="0"/>
              <a:t>‹N°›</a:t>
            </a:fld>
            <a:endParaRPr lang="fr-FR"/>
          </a:p>
        </p:txBody>
      </p:sp>
    </p:spTree>
    <p:extLst>
      <p:ext uri="{BB962C8B-B14F-4D97-AF65-F5344CB8AC3E}">
        <p14:creationId xmlns:p14="http://schemas.microsoft.com/office/powerpoint/2010/main" val="2306559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28748-98CE-4938-BC54-AFBE07BBACFD}" type="datetimeFigureOut">
              <a:rPr lang="fr-FR" smtClean="0"/>
              <a:t>16/11/2014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714B8-6504-4E67-98E1-6C595EDFEE62}" type="slidenum">
              <a:rPr lang="fr-FR" smtClean="0"/>
              <a:t>‹N°›</a:t>
            </a:fld>
            <a:endParaRPr lang="fr-FR"/>
          </a:p>
        </p:txBody>
      </p:sp>
    </p:spTree>
    <p:extLst>
      <p:ext uri="{BB962C8B-B14F-4D97-AF65-F5344CB8AC3E}">
        <p14:creationId xmlns:p14="http://schemas.microsoft.com/office/powerpoint/2010/main" val="206406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notesSlide" Target="../notesSlides/notesSlide6.xml"/><Relationship Id="rId7" Type="http://schemas.openxmlformats.org/officeDocument/2006/relationships/package" Target="../embeddings/Microsoft_Excel_Worksheet1.xlsx"/><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notesSlide" Target="../notesSlides/notesSlide7.xml"/><Relationship Id="rId7" Type="http://schemas.openxmlformats.org/officeDocument/2006/relationships/package" Target="../embeddings/Microsoft_Excel_Worksheet2.xls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notesSlide" Target="../notesSlides/notesSlide8.xml"/><Relationship Id="rId7" Type="http://schemas.openxmlformats.org/officeDocument/2006/relationships/package" Target="../embeddings/Microsoft_Excel_Worksheet3.xlsx"/><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1.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sp>
        <p:nvSpPr>
          <p:cNvPr id="4" name="ZoneTexte 3"/>
          <p:cNvSpPr txBox="1"/>
          <p:nvPr/>
        </p:nvSpPr>
        <p:spPr>
          <a:xfrm>
            <a:off x="119921" y="2441299"/>
            <a:ext cx="12072079" cy="4001095"/>
          </a:xfrm>
          <a:prstGeom prst="rect">
            <a:avLst/>
          </a:prstGeom>
          <a:noFill/>
        </p:spPr>
        <p:txBody>
          <a:bodyPr wrap="square" rtlCol="0">
            <a:spAutoFit/>
          </a:bodyPr>
          <a:lstStyle/>
          <a:p>
            <a:pPr marL="457200" indent="-457200">
              <a:buFont typeface="Wingdings" panose="05000000000000000000" pitchFamily="2" charset="2"/>
              <a:buChar char="v"/>
            </a:pPr>
            <a:r>
              <a:rPr lang="fr-FR" sz="3200" dirty="0" smtClean="0"/>
              <a:t>3 ème société de son secteur après ses concurrents </a:t>
            </a:r>
            <a:r>
              <a:rPr lang="fr-FR" sz="3200" dirty="0" smtClean="0"/>
              <a:t>Pernod- Ricard </a:t>
            </a:r>
            <a:r>
              <a:rPr lang="fr-FR" sz="3200" dirty="0" smtClean="0"/>
              <a:t>et France Boissons, 10 années d’expérience, 4000 salariés (expansion rapide)</a:t>
            </a:r>
          </a:p>
          <a:p>
            <a:pPr marL="457200" indent="-457200">
              <a:buFont typeface="Wingdings" panose="05000000000000000000" pitchFamily="2" charset="2"/>
              <a:buChar char="v"/>
            </a:pPr>
            <a:endParaRPr lang="fr-FR" sz="3200" dirty="0" smtClean="0"/>
          </a:p>
          <a:p>
            <a:pPr marL="457200" indent="-457200">
              <a:buFont typeface="Wingdings" panose="05000000000000000000" pitchFamily="2" charset="2"/>
              <a:buChar char="v"/>
            </a:pPr>
            <a:r>
              <a:rPr lang="fr-FR" sz="3200" dirty="0" smtClean="0"/>
              <a:t>Conquête des parts de marché en Espagne et Allemagne.</a:t>
            </a:r>
          </a:p>
          <a:p>
            <a:pPr marL="457200" indent="-457200">
              <a:buFont typeface="Wingdings" panose="05000000000000000000" pitchFamily="2" charset="2"/>
              <a:buChar char="v"/>
            </a:pPr>
            <a:endParaRPr lang="fr-FR" sz="3200" dirty="0" smtClean="0"/>
          </a:p>
          <a:p>
            <a:pPr marL="457200" indent="-457200">
              <a:buFont typeface="Wingdings" panose="05000000000000000000" pitchFamily="2" charset="2"/>
              <a:buChar char="v"/>
            </a:pPr>
            <a:r>
              <a:rPr lang="fr-FR" sz="3200" dirty="0" smtClean="0"/>
              <a:t>Climat social fortement dégradé + turn over </a:t>
            </a:r>
          </a:p>
          <a:p>
            <a:r>
              <a:rPr lang="fr-FR" sz="3000" dirty="0" smtClean="0">
                <a:sym typeface="Wingdings" panose="05000000000000000000" pitchFamily="2" charset="2"/>
              </a:rPr>
              <a:t>     </a:t>
            </a:r>
            <a:endParaRPr lang="fr-FR" sz="30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5"/>
          <a:stretch>
            <a:fillRect/>
          </a:stretch>
        </p:blipFill>
        <p:spPr>
          <a:xfrm rot="10800000">
            <a:off x="9638863" y="66110"/>
            <a:ext cx="1030313" cy="1542422"/>
          </a:xfrm>
          <a:prstGeom prst="rect">
            <a:avLst/>
          </a:prstGeom>
        </p:spPr>
      </p:pic>
    </p:spTree>
    <p:extLst>
      <p:ext uri="{BB962C8B-B14F-4D97-AF65-F5344CB8AC3E}">
        <p14:creationId xmlns:p14="http://schemas.microsoft.com/office/powerpoint/2010/main" val="295204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6"/>
                                        </p:tgtEl>
                                      </p:cBhvr>
                                      <p:by x="150000" y="150000"/>
                                    </p:animScale>
                                  </p:childTnLst>
                                </p:cTn>
                              </p:par>
                            </p:childTnLst>
                          </p:cTn>
                        </p:par>
                        <p:par>
                          <p:cTn id="7" fill="hold">
                            <p:stCondLst>
                              <p:cond delay="500"/>
                            </p:stCondLst>
                            <p:childTnLst>
                              <p:par>
                                <p:cTn id="8" presetID="6" presetClass="emph" presetSubtype="0" fill="hold" nodeType="afterEffect">
                                  <p:stCondLst>
                                    <p:cond delay="0"/>
                                  </p:stCondLst>
                                  <p:childTnLst>
                                    <p:animScale>
                                      <p:cBhvr>
                                        <p:cTn id="9" dur="500" fill="hold"/>
                                        <p:tgtEl>
                                          <p:spTgt spid="6"/>
                                        </p:tgtEl>
                                      </p:cBhvr>
                                      <p:by x="50000" y="50000"/>
                                    </p:animScale>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calcmode="lin" valueType="num">
                                      <p:cBhvr additive="base">
                                        <p:cTn id="27"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 calcmode="lin" valueType="num">
                                      <p:cBhvr additive="base">
                                        <p:cTn id="33"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762879871"/>
              </p:ext>
            </p:extLst>
          </p:nvPr>
        </p:nvGraphicFramePr>
        <p:xfrm>
          <a:off x="209862" y="1561509"/>
          <a:ext cx="11782269" cy="5175861"/>
        </p:xfrm>
        <a:graphic>
          <a:graphicData uri="http://schemas.openxmlformats.org/drawingml/2006/table">
            <a:tbl>
              <a:tblPr firstRow="1" firstCol="1" bandRow="1"/>
              <a:tblGrid>
                <a:gridCol w="2945143"/>
                <a:gridCol w="2944297"/>
                <a:gridCol w="1632616"/>
                <a:gridCol w="4260213"/>
              </a:tblGrid>
              <a:tr h="455605">
                <a:tc>
                  <a:txBody>
                    <a:bodyPr/>
                    <a:lstStyle/>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OBJECTIF PEDAGOGIQUE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SCENARIO PEDAGOGIQUE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ET CONTENUS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SEQUENCEMENT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HORAIRES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METHODE PEDAGOGIQUE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1600832">
                <a:tc>
                  <a:txBody>
                    <a:bodyPr/>
                    <a:lstStyle/>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Présenter l’activité</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Donner du sens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Construire une identité de groupe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Accueil des stagiaires</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Présentation du déroulement de l’activité</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Préparation de l’activité</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Débriefing</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30 min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 heure</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1h</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30 min</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Visionnage d’une vidéo</a:t>
                      </a:r>
                      <a:r>
                        <a:rPr lang="fr-FR" sz="1000" dirty="0">
                          <a:effectLst/>
                          <a:latin typeface="Calibri" panose="020F0502020204030204" pitchFamily="34" charset="0"/>
                          <a:ea typeface="Calibri" panose="020F0502020204030204" pitchFamily="34" charset="0"/>
                          <a:cs typeface="Times New Roman" panose="02020603050405020304" pitchFamily="18" charset="0"/>
                        </a:rPr>
                        <a:t> présentant certaines activités du Team Building + témoignage d’anciens participants</a:t>
                      </a: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Jeu d’introduction :</a:t>
                      </a:r>
                      <a:r>
                        <a:rPr lang="fr-FR" sz="1000" dirty="0">
                          <a:effectLst/>
                          <a:latin typeface="Calibri" panose="020F0502020204030204" pitchFamily="34" charset="0"/>
                          <a:ea typeface="Calibri" panose="020F0502020204030204" pitchFamily="34" charset="0"/>
                          <a:cs typeface="Times New Roman" panose="02020603050405020304" pitchFamily="18" charset="0"/>
                        </a:rPr>
                        <a:t> confection d’un drapeau comportant le nom de chaque équipe + 3 valeurs clés nécessaire à la cohésion du groupe / réussite des épreuves</a:t>
                      </a: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échange d’expérience :</a:t>
                      </a:r>
                      <a:r>
                        <a:rPr lang="fr-FR" sz="1000" dirty="0">
                          <a:effectLst/>
                          <a:latin typeface="Calibri" panose="020F0502020204030204" pitchFamily="34" charset="0"/>
                          <a:ea typeface="Calibri" panose="020F0502020204030204" pitchFamily="34" charset="0"/>
                          <a:cs typeface="Times New Roman" panose="02020603050405020304" pitchFamily="18" charset="0"/>
                        </a:rPr>
                        <a:t> difficultés rencontrées ?, commenter les 3 valeurs retenues,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49875" marR="49875"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064">
                <a:tc gridSpan="4">
                  <a:txBody>
                    <a:bodyPr/>
                    <a:lstStyle/>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Pause déjeuner de 1h30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r>
                        <a:rPr lang="fr-FR" sz="1000" i="1" dirty="0">
                          <a:effectLst/>
                          <a:latin typeface="Calibri" panose="020F0502020204030204" pitchFamily="34" charset="0"/>
                          <a:ea typeface="Calibri" panose="020F0502020204030204" pitchFamily="34" charset="0"/>
                          <a:cs typeface="Times New Roman" panose="02020603050405020304" pitchFamily="18" charset="0"/>
                        </a:rPr>
                        <a:t>moment d’échange, permet au coach de faire plus ample connaissance avec les participants, de lever les quelques appréhensions restantes pour certains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1215102">
                <a:tc>
                  <a:txBody>
                    <a:bodyPr/>
                    <a:lstStyle/>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Renforcer l’esprit d’équipe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Stimuler la motivation  pour atteindre l’objectif fixé</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49875" marR="49875"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Présentation de l’activité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Equipement des participants</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Déroulement de l’activité</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-Débriefing</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15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15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30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20 min</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Jeu collectif : </a:t>
                      </a:r>
                      <a:r>
                        <a:rPr lang="fr-FR" sz="1000" b="1" dirty="0">
                          <a:effectLst/>
                          <a:latin typeface="Calibri" panose="020F0502020204030204" pitchFamily="34" charset="0"/>
                          <a:ea typeface="Calibri" panose="020F0502020204030204" pitchFamily="34" charset="0"/>
                          <a:cs typeface="Times New Roman" panose="02020603050405020304" pitchFamily="18" charset="0"/>
                          <a:hlinkClick r:id="" action="ppaction://customshow?id=0&amp;return=true"/>
                        </a:rPr>
                        <a:t>épreuve de l’élastique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Par groupe de 5, les participants seront attachés les uns aux autres par un élastique et devront récupérer des objets placés de plus en plus loin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Echange d’expérience :</a:t>
                      </a:r>
                      <a:r>
                        <a:rPr lang="fr-FR" sz="1000" dirty="0">
                          <a:effectLst/>
                          <a:latin typeface="Calibri" panose="020F0502020204030204" pitchFamily="34" charset="0"/>
                          <a:ea typeface="Calibri" panose="020F0502020204030204" pitchFamily="34" charset="0"/>
                          <a:cs typeface="Times New Roman" panose="02020603050405020304" pitchFamily="18" charset="0"/>
                        </a:rPr>
                        <a:t> difficultés rencontrés, réflexion sur la méthode retenue, stratégie de placement,…..</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49875" marR="49875"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6905">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Développer la confiance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Savoir s’affirmer</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Savoir écouter</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Présentation de l’activité</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Equipement des participants</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Déroulement de l’activité</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Débriefing</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15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10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30 min</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20 min</a:t>
                      </a:r>
                    </a:p>
                  </a:txBody>
                  <a:tcPr marL="49875" marR="498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Jeu collectif : </a:t>
                      </a:r>
                      <a:r>
                        <a:rPr lang="fr-FR" sz="1000" b="1" dirty="0">
                          <a:effectLst/>
                          <a:latin typeface="Calibri" panose="020F0502020204030204" pitchFamily="34" charset="0"/>
                          <a:ea typeface="Calibri" panose="020F0502020204030204" pitchFamily="34" charset="0"/>
                          <a:cs typeface="Times New Roman" panose="02020603050405020304" pitchFamily="18" charset="0"/>
                          <a:hlinkClick r:id="" action="ppaction://customshow?id=1&amp;return=true"/>
                        </a:rPr>
                        <a:t>épreuve à l’aveugle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Suivre un itinéraire semé d’obstacles les yeux bandés en se fiant uniquement aux indications orales de son coéquipier </a:t>
                      </a: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Echange d’expérience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354">
                <a:tc gridSpan="4">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Transfert des participants au bivouac</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9875" marR="49875"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428213">
                <a:tc gridSpan="4">
                  <a:txBody>
                    <a:bodyPr/>
                    <a:lstStyle/>
                    <a:p>
                      <a:pPr algn="ct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La fin de journée sera consacrée au montage des tentes (selon les conditions météorologiques)</a:t>
                      </a:r>
                    </a:p>
                    <a:p>
                      <a:pPr algn="ct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Le diner permettra au coach de faire un point sur la journée écoulée, recueillir le ressenti de chaque participant et renforcer la cohésion de groupe</a:t>
                      </a:r>
                    </a:p>
                  </a:txBody>
                  <a:tcPr marL="49875" marR="49875"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sp>
        <p:nvSpPr>
          <p:cNvPr id="4" name="ZoneTexte 3"/>
          <p:cNvSpPr txBox="1"/>
          <p:nvPr/>
        </p:nvSpPr>
        <p:spPr>
          <a:xfrm>
            <a:off x="0" y="1109272"/>
            <a:ext cx="5171607" cy="369332"/>
          </a:xfrm>
          <a:prstGeom prst="rect">
            <a:avLst/>
          </a:prstGeom>
          <a:noFill/>
        </p:spPr>
        <p:txBody>
          <a:bodyPr wrap="square" rtlCol="0">
            <a:spAutoFit/>
          </a:bodyPr>
          <a:lstStyle/>
          <a:p>
            <a:r>
              <a:rPr lang="fr-FR" b="1"/>
              <a:t>1</a:t>
            </a:r>
            <a:r>
              <a:rPr lang="fr-FR" b="1" baseline="30000"/>
              <a:t>ère</a:t>
            </a:r>
            <a:r>
              <a:rPr lang="fr-FR" b="1"/>
              <a:t> JOURNEE : de 9h à 17h30</a:t>
            </a:r>
            <a:endParaRPr lang="fr-FR"/>
          </a:p>
        </p:txBody>
      </p:sp>
      <p:sp>
        <p:nvSpPr>
          <p:cNvPr id="5" name="ZoneTexte 4"/>
          <p:cNvSpPr txBox="1"/>
          <p:nvPr/>
        </p:nvSpPr>
        <p:spPr>
          <a:xfrm>
            <a:off x="3312826" y="209862"/>
            <a:ext cx="6011056" cy="523220"/>
          </a:xfrm>
          <a:prstGeom prst="rect">
            <a:avLst/>
          </a:prstGeom>
          <a:noFill/>
        </p:spPr>
        <p:txBody>
          <a:bodyPr wrap="square" rtlCol="0">
            <a:spAutoFit/>
          </a:bodyPr>
          <a:lstStyle/>
          <a:p>
            <a:pPr algn="ctr"/>
            <a:r>
              <a:rPr lang="fr-FR" sz="2800" b="1" dirty="0"/>
              <a:t>MONTEE PEDAGOGIQUE PRO-LANTA</a:t>
            </a:r>
            <a:endParaRPr lang="fr-FR" sz="2800" dirty="0"/>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3763" y="91288"/>
            <a:ext cx="2058165" cy="1283587"/>
          </a:xfrm>
          <a:prstGeom prst="rect">
            <a:avLst/>
          </a:prstGeom>
        </p:spPr>
      </p:pic>
    </p:spTree>
    <p:extLst>
      <p:ext uri="{BB962C8B-B14F-4D97-AF65-F5344CB8AC3E}">
        <p14:creationId xmlns:p14="http://schemas.microsoft.com/office/powerpoint/2010/main" val="886961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0253272" y="138627"/>
            <a:ext cx="1561914" cy="781625"/>
          </a:xfrm>
          <a:prstGeom prst="rect">
            <a:avLst/>
          </a:prstGeom>
        </p:spPr>
      </p:pic>
      <p:sp>
        <p:nvSpPr>
          <p:cNvPr id="4" name="ZoneTexte 3"/>
          <p:cNvSpPr txBox="1"/>
          <p:nvPr/>
        </p:nvSpPr>
        <p:spPr>
          <a:xfrm>
            <a:off x="254833" y="344774"/>
            <a:ext cx="3312826" cy="369332"/>
          </a:xfrm>
          <a:prstGeom prst="rect">
            <a:avLst/>
          </a:prstGeom>
          <a:noFill/>
        </p:spPr>
        <p:txBody>
          <a:bodyPr wrap="square" rtlCol="0">
            <a:spAutoFit/>
          </a:bodyPr>
          <a:lstStyle/>
          <a:p>
            <a:r>
              <a:rPr lang="fr-FR" b="1"/>
              <a:t>2</a:t>
            </a:r>
            <a:r>
              <a:rPr lang="fr-FR" b="1" baseline="30000"/>
              <a:t>ème</a:t>
            </a:r>
            <a:r>
              <a:rPr lang="fr-FR" b="1"/>
              <a:t>  JOURNEE : de 9h à 17h30</a:t>
            </a:r>
            <a:endParaRPr lang="fr-FR"/>
          </a:p>
        </p:txBody>
      </p:sp>
      <p:graphicFrame>
        <p:nvGraphicFramePr>
          <p:cNvPr id="7" name="Tableau 6"/>
          <p:cNvGraphicFramePr>
            <a:graphicFrameLocks noGrp="1"/>
          </p:cNvGraphicFramePr>
          <p:nvPr>
            <p:extLst>
              <p:ext uri="{D42A27DB-BD31-4B8C-83A1-F6EECF244321}">
                <p14:modId xmlns:p14="http://schemas.microsoft.com/office/powerpoint/2010/main" val="1435894584"/>
              </p:ext>
            </p:extLst>
          </p:nvPr>
        </p:nvGraphicFramePr>
        <p:xfrm>
          <a:off x="254832" y="920252"/>
          <a:ext cx="11560354" cy="5870448"/>
        </p:xfrm>
        <a:graphic>
          <a:graphicData uri="http://schemas.openxmlformats.org/drawingml/2006/table">
            <a:tbl>
              <a:tblPr firstRow="1" firstCol="1" bandRow="1"/>
              <a:tblGrid>
                <a:gridCol w="2535152"/>
                <a:gridCol w="2676372"/>
                <a:gridCol w="1499039"/>
                <a:gridCol w="4849791"/>
              </a:tblGrid>
              <a:tr h="269973">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OBJECTIF PEDAGOGIQUE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SCENARIO PEDAGOGIQUE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ET CONTENUS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SEQUENCEMENT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HORAIRES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METHODE PEDAGOGIQUE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04959">
                <a:tc gridSpan="4">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Matinée : course contre la montre rythmée par une série de défis à réaliser dans un temps imparti. La réussite de chaque défi permet l’obtention d’un bonus facilitant l’épreuve suivante et la remise d’un indice permettant de résoudre une charade au terme de l’activité.</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En cas d’échec, un participant devra se sacrifier pour permettre à son équipe d’aller au bout du challenge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944904">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Favoriser l’entraide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Prendre en compte les difficultés de chacun</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Faire preuve d’ingéniosité</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-Présentation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-Déroulement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-Remise de l’indice et du « bonus » ou « sacrifice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-Débriefing</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15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35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10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0"/>
                        </a:spcAft>
                        <a:buFont typeface="+mj-lt"/>
                        <a:buAutoNum type="arabicPeriod" startAt="15"/>
                      </a:pPr>
                      <a:r>
                        <a:rPr lang="fr-FR" sz="1000">
                          <a:effectLst/>
                          <a:latin typeface="Calibri" panose="020F0502020204030204" pitchFamily="34" charset="0"/>
                          <a:ea typeface="Calibri" panose="020F0502020204030204" pitchFamily="34" charset="0"/>
                          <a:cs typeface="Times New Roman" panose="02020603050405020304" pitchFamily="18" charset="0"/>
                        </a:rPr>
                        <a:t>mn</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-Jeu collectif : « encore plus haut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Les participants doivent escalader un mur en bois de 3,50m de haut par tous moyens. A eux de faire preuve d’ingéniosité et de bien observer les alentours !</a:t>
                      </a:r>
                    </a:p>
                    <a:p>
                      <a:pPr>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-Echange d’expérience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4876">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Savoir communiquer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Respecter les consignes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Développer la coopération et l’implication dans un projet collectif</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Présentation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Constitution des groupes de travail</a:t>
                      </a:r>
                    </a:p>
                    <a:p>
                      <a:pPr algn="ct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(concertation des participants)</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Déroulement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Comparaison modèle authentique et reproduction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Remise de l’indice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Débriefing</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15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10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35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5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10 min</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Jeu de construction : « le grand chantier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L’activité consiste à faire reproduire une construction de blocs de couleur suivant des règles bien précises</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Constitution de 3 groupes de travail : les observateurs (seuls autorisés à voir le modèle authentique), les architectes et les constructeurs</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Echange entre les différents groupes de travail</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986">
                <a:tc gridSpan="4">
                  <a:txBody>
                    <a:bodyPr/>
                    <a:lstStyle/>
                    <a:p>
                      <a:pPr algn="ctr">
                        <a:lnSpc>
                          <a:spcPct val="107000"/>
                        </a:lnSpc>
                        <a:spcAft>
                          <a:spcPts val="0"/>
                        </a:spcAft>
                      </a:pPr>
                      <a:r>
                        <a:rPr lang="fr-FR" sz="1000" b="1" i="1">
                          <a:effectLst/>
                          <a:latin typeface="Calibri" panose="020F0502020204030204" pitchFamily="34" charset="0"/>
                          <a:ea typeface="Calibri" panose="020F0502020204030204" pitchFamily="34" charset="0"/>
                          <a:cs typeface="Times New Roman" panose="02020603050405020304" pitchFamily="18" charset="0"/>
                        </a:rPr>
                        <a:t>Pause de 15 min</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539945">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Evaluer la résistance au stress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Renforcer la cohésion</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Présentation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Déroulement de l’activité</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Débriefing</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10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20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0"/>
                        </a:spcAft>
                        <a:buFont typeface="+mj-lt"/>
                        <a:buAutoNum type="arabicPeriod" startAt="15"/>
                      </a:pPr>
                      <a:r>
                        <a:rPr lang="fr-FR" sz="1000">
                          <a:effectLst/>
                          <a:latin typeface="Calibri" panose="020F0502020204030204" pitchFamily="34" charset="0"/>
                          <a:ea typeface="Calibri" panose="020F0502020204030204" pitchFamily="34" charset="0"/>
                          <a:cs typeface="Times New Roman" panose="02020603050405020304" pitchFamily="18" charset="0"/>
                        </a:rPr>
                        <a:t>in</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Jeu d’agilité : « l’araignée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Par groupe de 5, les participants seront reliés par une corde et devront traverser une immense toile d’araignée</a:t>
                      </a: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Echange d’expérience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4986">
                <a:tc gridSpan="4">
                  <a:txBody>
                    <a:bodyPr/>
                    <a:lstStyle/>
                    <a:p>
                      <a:pPr algn="ctr">
                        <a:lnSpc>
                          <a:spcPct val="107000"/>
                        </a:lnSpc>
                        <a:spcAft>
                          <a:spcPts val="0"/>
                        </a:spcAft>
                      </a:pPr>
                      <a:r>
                        <a:rPr lang="fr-FR" sz="1000" b="1" i="1">
                          <a:effectLst/>
                          <a:latin typeface="Calibri" panose="020F0502020204030204" pitchFamily="34" charset="0"/>
                          <a:ea typeface="Calibri" panose="020F0502020204030204" pitchFamily="34" charset="0"/>
                          <a:cs typeface="Times New Roman" panose="02020603050405020304" pitchFamily="18" charset="0"/>
                        </a:rPr>
                        <a:t>Pause déjeuner de 1h30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1214876">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Faire émerger les valeurs de l’entreprise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Susciter les échanges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Faire prendre conscience des enjeux des entretiens annuels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Prendre du recul et réfléchir sur ses pratiques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Résolution de l’énigme : permet d’ancrer les valeurs de l’entreprise</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Visionnage de séquences vidéos</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Echanges sur les moments forts du séminaire</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Conclusion</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1h</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1h</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40 min</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25 min</a:t>
                      </a:r>
                    </a:p>
                  </a:txBody>
                  <a:tcPr marL="44413" marR="444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Power Point + Support stagiaire </a:t>
                      </a:r>
                      <a:r>
                        <a:rPr lang="fr-FR" sz="1000" dirty="0">
                          <a:effectLst/>
                          <a:latin typeface="Calibri" panose="020F0502020204030204" pitchFamily="34" charset="0"/>
                          <a:ea typeface="Calibri" panose="020F0502020204030204" pitchFamily="34" charset="0"/>
                          <a:cs typeface="Times New Roman" panose="02020603050405020304" pitchFamily="18" charset="0"/>
                        </a:rPr>
                        <a:t>: réflexion  sur les valeurs de l’entreprise / Création de groupes de réflexion : restitution orale</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 Power Point</a:t>
                      </a:r>
                      <a:r>
                        <a:rPr lang="fr-FR" sz="1000" dirty="0">
                          <a:effectLst/>
                          <a:latin typeface="Calibri" panose="020F0502020204030204" pitchFamily="34" charset="0"/>
                          <a:ea typeface="Calibri" panose="020F0502020204030204" pitchFamily="34" charset="0"/>
                          <a:cs typeface="Times New Roman" panose="02020603050405020304" pitchFamily="18" charset="0"/>
                        </a:rPr>
                        <a:t> : apport théorique sur les différents moyens de communication et leurs importances</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r>
                        <a:rPr lang="fr-FR" sz="1000" b="1" dirty="0">
                          <a:effectLst/>
                          <a:latin typeface="Calibri" panose="020F0502020204030204" pitchFamily="34" charset="0"/>
                          <a:ea typeface="Calibri" panose="020F0502020204030204" pitchFamily="34" charset="0"/>
                          <a:cs typeface="Times New Roman" panose="02020603050405020304" pitchFamily="18" charset="0"/>
                        </a:rPr>
                        <a:t>Grille d’auto évaluation</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3" marR="44413"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813359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1585208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70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6"/>
          <a:stretch>
            <a:fillRect/>
          </a:stretch>
        </p:blipFill>
        <p:spPr>
          <a:xfrm rot="10800000">
            <a:off x="9638863" y="66110"/>
            <a:ext cx="1030313" cy="1542422"/>
          </a:xfrm>
          <a:prstGeom prst="rect">
            <a:avLst/>
          </a:prstGeom>
        </p:spPr>
      </p:pic>
      <p:graphicFrame>
        <p:nvGraphicFramePr>
          <p:cNvPr id="9" name="Objet 8"/>
          <p:cNvGraphicFramePr>
            <a:graphicFrameLocks noChangeAspect="1"/>
          </p:cNvGraphicFramePr>
          <p:nvPr>
            <p:extLst>
              <p:ext uri="{D42A27DB-BD31-4B8C-83A1-F6EECF244321}">
                <p14:modId xmlns:p14="http://schemas.microsoft.com/office/powerpoint/2010/main" val="3878059657"/>
              </p:ext>
            </p:extLst>
          </p:nvPr>
        </p:nvGraphicFramePr>
        <p:xfrm>
          <a:off x="374650" y="2144087"/>
          <a:ext cx="11468100" cy="4481565"/>
        </p:xfrm>
        <a:graphic>
          <a:graphicData uri="http://schemas.openxmlformats.org/presentationml/2006/ole">
            <mc:AlternateContent xmlns:mc="http://schemas.openxmlformats.org/markup-compatibility/2006">
              <mc:Choice xmlns:v="urn:schemas-microsoft-com:vml" Requires="v">
                <p:oleObj spid="_x0000_s1051" name="Worksheet" r:id="rId7" imgW="8696124" imgH="3086100" progId="Excel.Sheet.12">
                  <p:embed/>
                </p:oleObj>
              </mc:Choice>
              <mc:Fallback>
                <p:oleObj name="Worksheet" r:id="rId7" imgW="8696124" imgH="3086100" progId="Excel.Sheet.12">
                  <p:embed/>
                  <p:pic>
                    <p:nvPicPr>
                      <p:cNvPr id="0" name=""/>
                      <p:cNvPicPr/>
                      <p:nvPr/>
                    </p:nvPicPr>
                    <p:blipFill>
                      <a:blip r:embed="rId8"/>
                      <a:stretch>
                        <a:fillRect/>
                      </a:stretch>
                    </p:blipFill>
                    <p:spPr>
                      <a:xfrm>
                        <a:off x="374650" y="2144087"/>
                        <a:ext cx="11468100" cy="4481565"/>
                      </a:xfrm>
                      <a:prstGeom prst="rect">
                        <a:avLst/>
                      </a:prstGeom>
                    </p:spPr>
                  </p:pic>
                </p:oleObj>
              </mc:Fallback>
            </mc:AlternateContent>
          </a:graphicData>
        </a:graphic>
      </p:graphicFrame>
    </p:spTree>
    <p:extLst>
      <p:ext uri="{BB962C8B-B14F-4D97-AF65-F5344CB8AC3E}">
        <p14:creationId xmlns:p14="http://schemas.microsoft.com/office/powerpoint/2010/main" val="289196745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6"/>
          <a:stretch>
            <a:fillRect/>
          </a:stretch>
        </p:blipFill>
        <p:spPr>
          <a:xfrm rot="10800000">
            <a:off x="9638863" y="66110"/>
            <a:ext cx="1030313" cy="1542422"/>
          </a:xfrm>
          <a:prstGeom prst="rect">
            <a:avLst/>
          </a:prstGeom>
        </p:spPr>
      </p:pic>
      <p:graphicFrame>
        <p:nvGraphicFramePr>
          <p:cNvPr id="3" name="Objet 2"/>
          <p:cNvGraphicFramePr>
            <a:graphicFrameLocks noChangeAspect="1"/>
          </p:cNvGraphicFramePr>
          <p:nvPr>
            <p:extLst>
              <p:ext uri="{D42A27DB-BD31-4B8C-83A1-F6EECF244321}">
                <p14:modId xmlns:p14="http://schemas.microsoft.com/office/powerpoint/2010/main" val="2199366940"/>
              </p:ext>
            </p:extLst>
          </p:nvPr>
        </p:nvGraphicFramePr>
        <p:xfrm>
          <a:off x="149225" y="2144713"/>
          <a:ext cx="11906250" cy="4420979"/>
        </p:xfrm>
        <a:graphic>
          <a:graphicData uri="http://schemas.openxmlformats.org/presentationml/2006/ole">
            <mc:AlternateContent xmlns:mc="http://schemas.openxmlformats.org/markup-compatibility/2006">
              <mc:Choice xmlns:v="urn:schemas-microsoft-com:vml" Requires="v">
                <p:oleObj spid="_x0000_s2073" name="Worksheet" r:id="rId7" imgW="11906282" imgH="3924294" progId="Excel.Sheet.12">
                  <p:embed/>
                </p:oleObj>
              </mc:Choice>
              <mc:Fallback>
                <p:oleObj name="Worksheet" r:id="rId7" imgW="11906282" imgH="3924294" progId="Excel.Sheet.12">
                  <p:embed/>
                  <p:pic>
                    <p:nvPicPr>
                      <p:cNvPr id="0" name=""/>
                      <p:cNvPicPr/>
                      <p:nvPr/>
                    </p:nvPicPr>
                    <p:blipFill>
                      <a:blip r:embed="rId8"/>
                      <a:stretch>
                        <a:fillRect/>
                      </a:stretch>
                    </p:blipFill>
                    <p:spPr>
                      <a:xfrm>
                        <a:off x="149225" y="2144713"/>
                        <a:ext cx="11906250" cy="4420979"/>
                      </a:xfrm>
                      <a:prstGeom prst="rect">
                        <a:avLst/>
                      </a:prstGeom>
                    </p:spPr>
                  </p:pic>
                </p:oleObj>
              </mc:Fallback>
            </mc:AlternateContent>
          </a:graphicData>
        </a:graphic>
      </p:graphicFrame>
    </p:spTree>
    <p:extLst>
      <p:ext uri="{BB962C8B-B14F-4D97-AF65-F5344CB8AC3E}">
        <p14:creationId xmlns:p14="http://schemas.microsoft.com/office/powerpoint/2010/main" val="2178585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6"/>
          <a:stretch>
            <a:fillRect/>
          </a:stretch>
        </p:blipFill>
        <p:spPr>
          <a:xfrm rot="10800000">
            <a:off x="9638863" y="66110"/>
            <a:ext cx="1030313" cy="1542422"/>
          </a:xfrm>
          <a:prstGeom prst="rect">
            <a:avLst/>
          </a:prstGeom>
        </p:spPr>
      </p:pic>
      <p:graphicFrame>
        <p:nvGraphicFramePr>
          <p:cNvPr id="4" name="Objet 3"/>
          <p:cNvGraphicFramePr>
            <a:graphicFrameLocks noChangeAspect="1"/>
          </p:cNvGraphicFramePr>
          <p:nvPr>
            <p:extLst>
              <p:ext uri="{D42A27DB-BD31-4B8C-83A1-F6EECF244321}">
                <p14:modId xmlns:p14="http://schemas.microsoft.com/office/powerpoint/2010/main" val="3116892"/>
              </p:ext>
            </p:extLst>
          </p:nvPr>
        </p:nvGraphicFramePr>
        <p:xfrm>
          <a:off x="357188" y="2144713"/>
          <a:ext cx="11515725" cy="4300537"/>
        </p:xfrm>
        <a:graphic>
          <a:graphicData uri="http://schemas.openxmlformats.org/presentationml/2006/ole">
            <mc:AlternateContent xmlns:mc="http://schemas.openxmlformats.org/markup-compatibility/2006">
              <mc:Choice xmlns:v="urn:schemas-microsoft-com:vml" Requires="v">
                <p:oleObj spid="_x0000_s3094" name="Worksheet" r:id="rId7" imgW="6162750" imgH="3219498" progId="Excel.Sheet.12">
                  <p:embed/>
                </p:oleObj>
              </mc:Choice>
              <mc:Fallback>
                <p:oleObj name="Worksheet" r:id="rId7" imgW="6162750" imgH="3219498" progId="Excel.Sheet.12">
                  <p:embed/>
                  <p:pic>
                    <p:nvPicPr>
                      <p:cNvPr id="0" name=""/>
                      <p:cNvPicPr/>
                      <p:nvPr/>
                    </p:nvPicPr>
                    <p:blipFill>
                      <a:blip r:embed="rId8"/>
                      <a:stretch>
                        <a:fillRect/>
                      </a:stretch>
                    </p:blipFill>
                    <p:spPr>
                      <a:xfrm>
                        <a:off x="357188" y="2144713"/>
                        <a:ext cx="11515725" cy="4300537"/>
                      </a:xfrm>
                      <a:prstGeom prst="rect">
                        <a:avLst/>
                      </a:prstGeom>
                    </p:spPr>
                  </p:pic>
                </p:oleObj>
              </mc:Fallback>
            </mc:AlternateContent>
          </a:graphicData>
        </a:graphic>
      </p:graphicFrame>
    </p:spTree>
    <p:extLst>
      <p:ext uri="{BB962C8B-B14F-4D97-AF65-F5344CB8AC3E}">
        <p14:creationId xmlns:p14="http://schemas.microsoft.com/office/powerpoint/2010/main" val="2900480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sp>
        <p:nvSpPr>
          <p:cNvPr id="4" name="ZoneTexte 3"/>
          <p:cNvSpPr txBox="1"/>
          <p:nvPr/>
        </p:nvSpPr>
        <p:spPr>
          <a:xfrm>
            <a:off x="319444" y="2069397"/>
            <a:ext cx="11842229" cy="7140416"/>
          </a:xfrm>
          <a:prstGeom prst="rect">
            <a:avLst/>
          </a:prstGeom>
          <a:noFill/>
        </p:spPr>
        <p:txBody>
          <a:bodyPr wrap="square" rtlCol="0">
            <a:spAutoFit/>
          </a:bodyPr>
          <a:lstStyle/>
          <a:p>
            <a:pPr marL="457200" indent="-457200">
              <a:buFont typeface="Wingdings" panose="05000000000000000000" pitchFamily="2" charset="2"/>
              <a:buChar char="v"/>
            </a:pPr>
            <a:r>
              <a:rPr lang="fr-FR" sz="3200" u="sng" dirty="0" smtClean="0"/>
              <a:t>Objectif de la formation</a:t>
            </a:r>
          </a:p>
          <a:p>
            <a:endParaRPr lang="fr-FR" sz="1400" u="sng" dirty="0"/>
          </a:p>
          <a:p>
            <a:r>
              <a:rPr lang="fr-FR" sz="2400" b="1" i="1" dirty="0" smtClean="0"/>
              <a:t>Accompagner d’un point de vue stratégique l’expansion de notre activité à l’international</a:t>
            </a:r>
          </a:p>
          <a:p>
            <a:endParaRPr lang="fr-FR" sz="1400" dirty="0" smtClean="0"/>
          </a:p>
          <a:p>
            <a:pPr marL="457200" indent="-457200">
              <a:buFont typeface="Arial" panose="020B0604020202020204" pitchFamily="34" charset="0"/>
              <a:buChar char="•"/>
            </a:pPr>
            <a:r>
              <a:rPr lang="fr-FR" sz="2400" b="1" u="sng" dirty="0" smtClean="0"/>
              <a:t>3 axes : </a:t>
            </a:r>
          </a:p>
          <a:p>
            <a:endParaRPr lang="fr-FR" sz="1400" b="1" u="sng" dirty="0" smtClean="0"/>
          </a:p>
          <a:p>
            <a:pPr marL="342900" indent="-342900">
              <a:buFontTx/>
              <a:buChar char="-"/>
            </a:pPr>
            <a:r>
              <a:rPr lang="fr-FR" sz="2400" b="1" dirty="0" smtClean="0"/>
              <a:t>Montée en compétences </a:t>
            </a:r>
            <a:r>
              <a:rPr lang="fr-FR" sz="2400" dirty="0" smtClean="0"/>
              <a:t>:  certification management N+1 + développement personnel</a:t>
            </a:r>
          </a:p>
          <a:p>
            <a:pPr marL="342900" indent="-342900">
              <a:buFontTx/>
              <a:buChar char="-"/>
            </a:pPr>
            <a:endParaRPr lang="fr-FR" sz="800" dirty="0" smtClean="0"/>
          </a:p>
          <a:p>
            <a:pPr marL="342900" indent="-342900">
              <a:buFontTx/>
              <a:buChar char="-"/>
            </a:pPr>
            <a:r>
              <a:rPr lang="fr-FR" sz="2400" b="1" dirty="0" smtClean="0"/>
              <a:t>Amélioration de la communication interne </a:t>
            </a:r>
            <a:r>
              <a:rPr lang="fr-FR" sz="2400" dirty="0" smtClean="0"/>
              <a:t>: Leadership managers N+1, Collaboration managers N+1/N+2, Mise en place d’outils et de bonnes pratiques managériales  (</a:t>
            </a:r>
            <a:r>
              <a:rPr lang="fr-FR" sz="2400" dirty="0"/>
              <a:t>Entretiens annuels, réunions…) </a:t>
            </a:r>
            <a:endParaRPr lang="fr-FR" sz="2400" dirty="0" smtClean="0"/>
          </a:p>
          <a:p>
            <a:pPr marL="342900" indent="-342900">
              <a:buFontTx/>
              <a:buChar char="-"/>
            </a:pPr>
            <a:endParaRPr lang="fr-FR" sz="800" dirty="0" smtClean="0"/>
          </a:p>
          <a:p>
            <a:pPr marL="342900" indent="-342900">
              <a:buFontTx/>
              <a:buChar char="-"/>
            </a:pPr>
            <a:r>
              <a:rPr lang="fr-FR" sz="2400" b="1" dirty="0" smtClean="0"/>
              <a:t>Amélioration du climat social </a:t>
            </a:r>
            <a:r>
              <a:rPr lang="fr-FR" sz="2400" dirty="0" smtClean="0"/>
              <a:t>: Assertivité, Ecoute active des collaborateurs, esprit d’équipe, management collaboratif, valeurs </a:t>
            </a:r>
            <a:r>
              <a:rPr lang="fr-FR" sz="2400" dirty="0"/>
              <a:t>de </a:t>
            </a:r>
            <a:r>
              <a:rPr lang="fr-FR" sz="2400" dirty="0" smtClean="0"/>
              <a:t>l’entreprise </a:t>
            </a:r>
            <a:r>
              <a:rPr lang="fr-FR" sz="2400" dirty="0" smtClean="0">
                <a:sym typeface="Wingdings" panose="05000000000000000000" pitchFamily="2" charset="2"/>
              </a:rPr>
              <a:t> culture </a:t>
            </a:r>
            <a:r>
              <a:rPr lang="fr-FR" sz="2400" dirty="0">
                <a:sym typeface="Wingdings" panose="05000000000000000000" pitchFamily="2" charset="2"/>
              </a:rPr>
              <a:t>d’entreprise</a:t>
            </a:r>
            <a:endParaRPr lang="fr-FR" sz="2400" dirty="0"/>
          </a:p>
          <a:p>
            <a:pPr marL="342900" indent="-342900">
              <a:buFontTx/>
              <a:buChar char="-"/>
            </a:pPr>
            <a:endParaRPr lang="fr-FR" sz="2400" dirty="0" smtClean="0"/>
          </a:p>
          <a:p>
            <a:pPr marL="457200" indent="-457200">
              <a:buFont typeface="Arial" panose="020B0604020202020204" pitchFamily="34" charset="0"/>
              <a:buChar char="•"/>
            </a:pPr>
            <a:endParaRPr lang="fr-FR" sz="2400" dirty="0" smtClean="0"/>
          </a:p>
          <a:p>
            <a:pPr marL="457200" indent="-457200">
              <a:buFont typeface="Arial" panose="020B0604020202020204" pitchFamily="34" charset="0"/>
              <a:buChar char="•"/>
            </a:pPr>
            <a:endParaRPr lang="fr-FR" sz="2400" dirty="0" smtClean="0"/>
          </a:p>
          <a:p>
            <a:pPr marL="457200" indent="-457200">
              <a:buFont typeface="Arial" panose="020B0604020202020204" pitchFamily="34" charset="0"/>
              <a:buChar char="•"/>
            </a:pPr>
            <a:endParaRPr lang="fr-FR" sz="2400" dirty="0" smtClean="0"/>
          </a:p>
          <a:p>
            <a:pPr marL="457200" indent="-457200">
              <a:buFont typeface="Arial" panose="020B0604020202020204" pitchFamily="34" charset="0"/>
              <a:buChar char="•"/>
            </a:pPr>
            <a:endParaRPr lang="fr-FR" sz="3200" u="sng" dirty="0" smtClean="0"/>
          </a:p>
          <a:p>
            <a:endParaRPr lang="fr-FR" sz="32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5"/>
          <a:stretch>
            <a:fillRect/>
          </a:stretch>
        </p:blipFill>
        <p:spPr>
          <a:xfrm rot="10800000">
            <a:off x="9638863" y="66110"/>
            <a:ext cx="1030313" cy="1542422"/>
          </a:xfrm>
          <a:prstGeom prst="rect">
            <a:avLst/>
          </a:prstGeom>
        </p:spPr>
      </p:pic>
    </p:spTree>
    <p:extLst>
      <p:ext uri="{BB962C8B-B14F-4D97-AF65-F5344CB8AC3E}">
        <p14:creationId xmlns:p14="http://schemas.microsoft.com/office/powerpoint/2010/main" val="246738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 calcmode="lin" valueType="num">
                                      <p:cBhvr additive="base">
                                        <p:cTn id="37" dur="500" fill="hold"/>
                                        <p:tgtEl>
                                          <p:spTgt spid="4">
                                            <p:txEl>
                                              <p:pRg st="10" end="1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5"/>
          <a:stretch>
            <a:fillRect/>
          </a:stretch>
        </p:blipFill>
        <p:spPr>
          <a:xfrm rot="10800000">
            <a:off x="9638863" y="66110"/>
            <a:ext cx="1030313" cy="1542422"/>
          </a:xfrm>
          <a:prstGeom prst="rect">
            <a:avLst/>
          </a:prstGeom>
        </p:spPr>
      </p:pic>
      <p:sp>
        <p:nvSpPr>
          <p:cNvPr id="8" name="ZoneTexte 7"/>
          <p:cNvSpPr txBox="1"/>
          <p:nvPr/>
        </p:nvSpPr>
        <p:spPr>
          <a:xfrm>
            <a:off x="164892" y="2144087"/>
            <a:ext cx="12027108" cy="4493538"/>
          </a:xfrm>
          <a:prstGeom prst="rect">
            <a:avLst/>
          </a:prstGeom>
          <a:noFill/>
        </p:spPr>
        <p:txBody>
          <a:bodyPr wrap="square" rtlCol="0">
            <a:spAutoFit/>
          </a:bodyPr>
          <a:lstStyle/>
          <a:p>
            <a:pPr marL="457200" indent="-457200">
              <a:buFont typeface="Wingdings" panose="05000000000000000000" pitchFamily="2" charset="2"/>
              <a:buChar char="v"/>
            </a:pPr>
            <a:r>
              <a:rPr lang="fr-FR" sz="3200" u="sng" dirty="0" smtClean="0"/>
              <a:t>Nos actions en internes</a:t>
            </a:r>
          </a:p>
          <a:p>
            <a:pPr marL="457200" indent="-457200">
              <a:buFont typeface="Wingdings" panose="05000000000000000000" pitchFamily="2" charset="2"/>
              <a:buChar char="v"/>
            </a:pPr>
            <a:endParaRPr lang="fr-FR" u="sng" dirty="0"/>
          </a:p>
          <a:p>
            <a:pPr marL="342900" indent="-342900">
              <a:buFontTx/>
              <a:buChar char="-"/>
            </a:pPr>
            <a:r>
              <a:rPr lang="fr-FR" sz="2400" b="1" dirty="0" smtClean="0"/>
              <a:t>Montée </a:t>
            </a:r>
            <a:r>
              <a:rPr lang="fr-FR" sz="2400" b="1" dirty="0"/>
              <a:t>en </a:t>
            </a:r>
            <a:r>
              <a:rPr lang="fr-FR" sz="2400" b="1" dirty="0" smtClean="0"/>
              <a:t>compétences </a:t>
            </a:r>
            <a:r>
              <a:rPr lang="fr-FR" sz="2400" dirty="0" smtClean="0"/>
              <a:t>:</a:t>
            </a:r>
            <a:r>
              <a:rPr lang="fr-FR" sz="2400" b="1" dirty="0" smtClean="0"/>
              <a:t> </a:t>
            </a:r>
            <a:r>
              <a:rPr lang="fr-FR" sz="2400" dirty="0" smtClean="0"/>
              <a:t>Possibilité de promotion de certains Managers N+1 vers un statut N+2 , Evolution du rôle des managers N+2 </a:t>
            </a:r>
            <a:r>
              <a:rPr lang="fr-FR" sz="2400" dirty="0" smtClean="0">
                <a:sym typeface="Wingdings" panose="05000000000000000000" pitchFamily="2" charset="2"/>
              </a:rPr>
              <a:t> référents managers N+1</a:t>
            </a:r>
          </a:p>
          <a:p>
            <a:endParaRPr lang="fr-FR" sz="2800" dirty="0"/>
          </a:p>
          <a:p>
            <a:pPr marL="342900" indent="-342900">
              <a:buFontTx/>
              <a:buChar char="-"/>
            </a:pPr>
            <a:r>
              <a:rPr lang="fr-FR" sz="2400" b="1" dirty="0"/>
              <a:t>Organisation d’un </a:t>
            </a:r>
            <a:r>
              <a:rPr lang="fr-FR" sz="2400" b="1" dirty="0" smtClean="0"/>
              <a:t>évènement</a:t>
            </a:r>
            <a:r>
              <a:rPr lang="fr-FR" sz="2400" dirty="0" smtClean="0"/>
              <a:t> </a:t>
            </a:r>
            <a:r>
              <a:rPr lang="fr-FR" sz="2400" dirty="0" smtClean="0"/>
              <a:t>:  Promotion/publicité interne des managers auprès des  collaborateurs + managers mis à contribution pour l’allocution du PDG dans le cadre de l’expansion</a:t>
            </a:r>
          </a:p>
          <a:p>
            <a:pPr marL="342900" indent="-342900">
              <a:buFontTx/>
              <a:buChar char="-"/>
            </a:pPr>
            <a:endParaRPr lang="fr-FR" sz="2800" b="1" dirty="0"/>
          </a:p>
          <a:p>
            <a:pPr marL="342900" indent="-342900">
              <a:buFontTx/>
              <a:buChar char="-"/>
            </a:pPr>
            <a:r>
              <a:rPr lang="fr-FR" sz="2400" b="1" dirty="0"/>
              <a:t>Enquête sur le climat </a:t>
            </a:r>
            <a:r>
              <a:rPr lang="fr-FR" sz="2400" b="1" dirty="0" smtClean="0"/>
              <a:t>social </a:t>
            </a:r>
            <a:r>
              <a:rPr lang="fr-FR" sz="2400" dirty="0" smtClean="0"/>
              <a:t>: En Juin 2015 </a:t>
            </a:r>
            <a:r>
              <a:rPr lang="fr-FR" sz="2400" dirty="0" smtClean="0">
                <a:sym typeface="Wingdings" panose="05000000000000000000" pitchFamily="2" charset="2"/>
              </a:rPr>
              <a:t> </a:t>
            </a:r>
            <a:r>
              <a:rPr lang="fr-FR" sz="2400" dirty="0" smtClean="0"/>
              <a:t>évaluation finale de l’action de formation</a:t>
            </a:r>
            <a:endParaRPr lang="fr-FR" sz="2400" dirty="0"/>
          </a:p>
          <a:p>
            <a:r>
              <a:rPr lang="fr-FR" u="sng" dirty="0" smtClean="0"/>
              <a:t> </a:t>
            </a:r>
          </a:p>
          <a:p>
            <a:endParaRPr lang="fr-FR" u="sng" dirty="0"/>
          </a:p>
        </p:txBody>
      </p:sp>
    </p:spTree>
    <p:extLst>
      <p:ext uri="{BB962C8B-B14F-4D97-AF65-F5344CB8AC3E}">
        <p14:creationId xmlns:p14="http://schemas.microsoft.com/office/powerpoint/2010/main" val="398000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46216">
              <a:srgbClr val="FF0000"/>
            </a:gs>
            <a:gs pos="28000">
              <a:schemeClr val="bg1"/>
            </a:gs>
            <a:gs pos="74000">
              <a:srgbClr val="69D96C"/>
            </a:gs>
            <a:gs pos="90752">
              <a:srgbClr val="00B050"/>
            </a:gs>
            <a:gs pos="83000">
              <a:srgbClr val="00F26D"/>
            </a:gs>
            <a:gs pos="100000">
              <a:srgbClr val="69D96C"/>
            </a:gs>
          </a:gsLst>
          <a:lin ang="5400000" scaled="1"/>
        </a:gradFill>
        <a:effectLst/>
      </p:bgPr>
    </p:bg>
    <p:spTree>
      <p:nvGrpSpPr>
        <p:cNvPr id="1" name=""/>
        <p:cNvGrpSpPr/>
        <p:nvPr/>
      </p:nvGrpSpPr>
      <p:grpSpPr>
        <a:xfrm>
          <a:off x="0" y="0"/>
          <a:ext cx="0" cy="0"/>
          <a:chOff x="0" y="0"/>
          <a:chExt cx="0" cy="0"/>
        </a:xfrm>
      </p:grpSpPr>
      <p:sp>
        <p:nvSpPr>
          <p:cNvPr id="2" name="ZoneTexte 1"/>
          <p:cNvSpPr txBox="1"/>
          <p:nvPr/>
        </p:nvSpPr>
        <p:spPr>
          <a:xfrm>
            <a:off x="2627683" y="409973"/>
            <a:ext cx="6581105" cy="1015663"/>
          </a:xfrm>
          <a:prstGeom prst="rect">
            <a:avLst/>
          </a:prstGeom>
          <a:noFill/>
        </p:spPr>
        <p:txBody>
          <a:bodyPr wrap="square" rtlCol="0">
            <a:spAutoFit/>
          </a:bodyPr>
          <a:lstStyle/>
          <a:p>
            <a:pPr algn="ctr"/>
            <a:r>
              <a:rPr lang="fr-FR" sz="6000" dirty="0" smtClean="0">
                <a:latin typeface="Broadway" panose="04040905080B02020502" pitchFamily="82" charset="0"/>
              </a:rPr>
              <a:t> </a:t>
            </a:r>
            <a:r>
              <a:rPr lang="fr-FR" sz="6000" dirty="0" smtClean="0">
                <a:latin typeface="Broadway" panose="04040905080B02020502" pitchFamily="82" charset="0"/>
                <a:ea typeface="Batang" panose="02030600000101010101" pitchFamily="18" charset="-127"/>
              </a:rPr>
              <a:t>C’TOUT</a:t>
            </a:r>
            <a:r>
              <a:rPr lang="fr-FR" sz="6000" dirty="0" smtClean="0">
                <a:latin typeface="Broadway" panose="04040905080B02020502" pitchFamily="82" charset="0"/>
              </a:rPr>
              <a:t>  </a:t>
            </a:r>
            <a:endParaRPr lang="fr-FR" sz="6000" dirty="0">
              <a:latin typeface="Broadway" panose="04040905080B02020502" pitchFamily="82" charset="0"/>
            </a:endParaRPr>
          </a:p>
        </p:txBody>
      </p:sp>
      <p:sp>
        <p:nvSpPr>
          <p:cNvPr id="4" name="ZoneTexte 3"/>
          <p:cNvSpPr txBox="1"/>
          <p:nvPr/>
        </p:nvSpPr>
        <p:spPr>
          <a:xfrm>
            <a:off x="1600841" y="1841242"/>
            <a:ext cx="9569003" cy="584775"/>
          </a:xfrm>
          <a:prstGeom prst="rect">
            <a:avLst/>
          </a:prstGeom>
          <a:noFill/>
        </p:spPr>
        <p:txBody>
          <a:bodyPr wrap="square" rtlCol="0">
            <a:spAutoFit/>
          </a:bodyPr>
          <a:lstStyle/>
          <a:p>
            <a:pPr marL="457200" indent="-457200">
              <a:buFont typeface="Wingdings" panose="05000000000000000000" pitchFamily="2" charset="2"/>
              <a:buChar char="v"/>
            </a:pPr>
            <a:endParaRPr lang="fr-FR" sz="32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841" y="65463"/>
            <a:ext cx="1026842" cy="1543069"/>
          </a:xfrm>
          <a:prstGeom prst="rect">
            <a:avLst/>
          </a:prstGeom>
          <a:gradFill>
            <a:gsLst>
              <a:gs pos="2000">
                <a:schemeClr val="bg1"/>
              </a:gs>
              <a:gs pos="74000">
                <a:srgbClr val="69D96C"/>
              </a:gs>
              <a:gs pos="90752">
                <a:srgbClr val="00B050"/>
              </a:gs>
              <a:gs pos="83000">
                <a:srgbClr val="00F26D"/>
              </a:gs>
              <a:gs pos="100000">
                <a:srgbClr val="69D96C"/>
              </a:gs>
            </a:gsLst>
            <a:lin ang="5400000" scaled="1"/>
          </a:gradFill>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2659" y="-125582"/>
            <a:ext cx="6585366" cy="1850469"/>
          </a:xfrm>
          <a:prstGeom prst="rect">
            <a:avLst/>
          </a:prstGeom>
        </p:spPr>
      </p:pic>
      <p:sp>
        <p:nvSpPr>
          <p:cNvPr id="7" name="ZoneTexte 6"/>
          <p:cNvSpPr txBox="1"/>
          <p:nvPr/>
        </p:nvSpPr>
        <p:spPr>
          <a:xfrm>
            <a:off x="3258208" y="1425636"/>
            <a:ext cx="5964702" cy="400110"/>
          </a:xfrm>
          <a:prstGeom prst="rect">
            <a:avLst/>
          </a:prstGeom>
          <a:noFill/>
        </p:spPr>
        <p:txBody>
          <a:bodyPr wrap="square" rtlCol="0">
            <a:spAutoFit/>
          </a:bodyPr>
          <a:lstStyle/>
          <a:p>
            <a:r>
              <a:rPr lang="fr-FR" sz="2000" dirty="0" smtClean="0">
                <a:latin typeface="Broadway" panose="04040905080B02020502" pitchFamily="82" charset="0"/>
              </a:rPr>
              <a:t>Parce qu’au bout d’un moment c’est flou</a:t>
            </a:r>
            <a:endParaRPr lang="fr-FR" sz="2000" dirty="0">
              <a:latin typeface="Broadway" panose="04040905080B02020502" pitchFamily="82" charset="0"/>
            </a:endParaRPr>
          </a:p>
        </p:txBody>
      </p:sp>
      <p:pic>
        <p:nvPicPr>
          <p:cNvPr id="13" name="Image 12"/>
          <p:cNvPicPr>
            <a:picLocks noChangeAspect="1"/>
          </p:cNvPicPr>
          <p:nvPr/>
        </p:nvPicPr>
        <p:blipFill>
          <a:blip r:embed="rId5"/>
          <a:stretch>
            <a:fillRect/>
          </a:stretch>
        </p:blipFill>
        <p:spPr>
          <a:xfrm rot="10800000">
            <a:off x="9638863" y="66110"/>
            <a:ext cx="1030313" cy="1542422"/>
          </a:xfrm>
          <a:prstGeom prst="rect">
            <a:avLst/>
          </a:prstGeom>
        </p:spPr>
      </p:pic>
      <p:graphicFrame>
        <p:nvGraphicFramePr>
          <p:cNvPr id="8" name="Tableau 7"/>
          <p:cNvGraphicFramePr>
            <a:graphicFrameLocks noGrp="1"/>
          </p:cNvGraphicFramePr>
          <p:nvPr>
            <p:extLst>
              <p:ext uri="{D42A27DB-BD31-4B8C-83A1-F6EECF244321}">
                <p14:modId xmlns:p14="http://schemas.microsoft.com/office/powerpoint/2010/main" val="907092348"/>
              </p:ext>
            </p:extLst>
          </p:nvPr>
        </p:nvGraphicFramePr>
        <p:xfrm>
          <a:off x="419722" y="2263653"/>
          <a:ext cx="11392526" cy="4173052"/>
        </p:xfrm>
        <a:graphic>
          <a:graphicData uri="http://schemas.openxmlformats.org/drawingml/2006/table">
            <a:tbl>
              <a:tblPr firstRow="1" bandRow="1">
                <a:tableStyleId>{912C8C85-51F0-491E-9774-3900AFEF0FD7}</a:tableStyleId>
              </a:tblPr>
              <a:tblGrid>
                <a:gridCol w="5696263"/>
                <a:gridCol w="5696263"/>
              </a:tblGrid>
              <a:tr h="609386">
                <a:tc>
                  <a:txBody>
                    <a:bodyPr/>
                    <a:lstStyle/>
                    <a:p>
                      <a:pPr algn="ctr"/>
                      <a:r>
                        <a:rPr lang="fr-FR" sz="2400" dirty="0" smtClean="0"/>
                        <a:t>CRITERES</a:t>
                      </a:r>
                      <a:endParaRPr lang="fr-FR" sz="2400" dirty="0"/>
                    </a:p>
                  </a:txBody>
                  <a:tcPr/>
                </a:tc>
                <a:tc>
                  <a:txBody>
                    <a:bodyPr/>
                    <a:lstStyle/>
                    <a:p>
                      <a:pPr algn="ctr"/>
                      <a:r>
                        <a:rPr lang="fr-FR" sz="2400" dirty="0" smtClean="0"/>
                        <a:t>PONDERATION</a:t>
                      </a:r>
                      <a:endParaRPr lang="fr-FR" sz="2400" dirty="0"/>
                    </a:p>
                  </a:txBody>
                  <a:tcPr/>
                </a:tc>
              </a:tr>
              <a:tr h="906461">
                <a:tc>
                  <a:txBody>
                    <a:bodyPr/>
                    <a:lstStyle/>
                    <a:p>
                      <a:pPr algn="ctr" fontAlgn="ctr"/>
                      <a:r>
                        <a:rPr lang="fr-FR" sz="2200" b="0" i="0" u="none" strike="noStrike" dirty="0">
                          <a:solidFill>
                            <a:srgbClr val="000000"/>
                          </a:solidFill>
                          <a:effectLst/>
                          <a:latin typeface="Calibri" panose="020F0502020204030204" pitchFamily="34" charset="0"/>
                        </a:rPr>
                        <a:t>Créativité/originalité de la démarche pédagogique </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25</a:t>
                      </a:r>
                    </a:p>
                  </a:txBody>
                  <a:tcPr marL="9525" marR="9525" marT="9525" marB="0" anchor="ctr"/>
                </a:tc>
              </a:tr>
              <a:tr h="494280">
                <a:tc>
                  <a:txBody>
                    <a:bodyPr/>
                    <a:lstStyle/>
                    <a:p>
                      <a:pPr algn="ctr" fontAlgn="ctr"/>
                      <a:r>
                        <a:rPr lang="fr-FR" sz="2200" b="0" i="0" u="none" strike="noStrike" dirty="0">
                          <a:solidFill>
                            <a:srgbClr val="000000"/>
                          </a:solidFill>
                          <a:effectLst/>
                          <a:latin typeface="Calibri" panose="020F0502020204030204" pitchFamily="34" charset="0"/>
                        </a:rPr>
                        <a:t>Respect du budget  </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25</a:t>
                      </a:r>
                    </a:p>
                  </a:txBody>
                  <a:tcPr marL="9525" marR="9525" marT="9525" marB="0" anchor="ctr"/>
                </a:tc>
              </a:tr>
              <a:tr h="494280">
                <a:tc>
                  <a:txBody>
                    <a:bodyPr/>
                    <a:lstStyle/>
                    <a:p>
                      <a:pPr algn="ctr" fontAlgn="ctr"/>
                      <a:r>
                        <a:rPr lang="fr-FR" sz="2200" b="0" i="0" u="none" strike="noStrike" dirty="0">
                          <a:solidFill>
                            <a:srgbClr val="000000"/>
                          </a:solidFill>
                          <a:effectLst/>
                          <a:latin typeface="Calibri" panose="020F0502020204030204" pitchFamily="34" charset="0"/>
                        </a:rPr>
                        <a:t>Evaluation, suivi et certification</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20</a:t>
                      </a:r>
                    </a:p>
                  </a:txBody>
                  <a:tcPr marL="9525" marR="9525" marT="9525" marB="0" anchor="ctr"/>
                </a:tc>
              </a:tr>
              <a:tr h="494280">
                <a:tc>
                  <a:txBody>
                    <a:bodyPr/>
                    <a:lstStyle/>
                    <a:p>
                      <a:pPr algn="ctr" fontAlgn="ctr"/>
                      <a:r>
                        <a:rPr lang="fr-FR" sz="2200" b="0" i="0" u="none" strike="noStrike" dirty="0">
                          <a:solidFill>
                            <a:srgbClr val="000000"/>
                          </a:solidFill>
                          <a:effectLst/>
                          <a:latin typeface="Calibri" panose="020F0502020204030204" pitchFamily="34" charset="0"/>
                        </a:rPr>
                        <a:t>Notoriété de l'organisme de formation et les qualifications des formateurs</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20</a:t>
                      </a:r>
                    </a:p>
                  </a:txBody>
                  <a:tcPr marL="9525" marR="9525" marT="9525" marB="0" anchor="ctr"/>
                </a:tc>
              </a:tr>
              <a:tr h="494280">
                <a:tc>
                  <a:txBody>
                    <a:bodyPr/>
                    <a:lstStyle/>
                    <a:p>
                      <a:pPr algn="ctr" fontAlgn="ctr"/>
                      <a:r>
                        <a:rPr lang="fr-FR" sz="2200" b="0" i="0" u="none" strike="noStrike" dirty="0">
                          <a:solidFill>
                            <a:srgbClr val="000000"/>
                          </a:solidFill>
                          <a:effectLst/>
                          <a:latin typeface="Calibri" panose="020F0502020204030204" pitchFamily="34" charset="0"/>
                        </a:rPr>
                        <a:t>Respect des contraintes (temps et géographiques)</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10</a:t>
                      </a:r>
                    </a:p>
                  </a:txBody>
                  <a:tcPr marL="9525" marR="9525" marT="9525" marB="0" anchor="ctr"/>
                </a:tc>
              </a:tr>
              <a:tr h="494280">
                <a:tc>
                  <a:txBody>
                    <a:bodyPr/>
                    <a:lstStyle/>
                    <a:p>
                      <a:pPr algn="ctr" fontAlgn="ctr"/>
                      <a:r>
                        <a:rPr lang="fr-FR" sz="2200" b="0" i="0" u="none" strike="noStrike" dirty="0">
                          <a:solidFill>
                            <a:srgbClr val="000000"/>
                          </a:solidFill>
                          <a:effectLst/>
                          <a:latin typeface="Calibri" panose="020F0502020204030204" pitchFamily="34" charset="0"/>
                        </a:rPr>
                        <a:t>TOTAL</a:t>
                      </a:r>
                    </a:p>
                  </a:txBody>
                  <a:tcPr marL="9525" marR="9525" marT="9525" marB="0" anchor="ctr"/>
                </a:tc>
                <a:tc>
                  <a:txBody>
                    <a:bodyPr/>
                    <a:lstStyle/>
                    <a:p>
                      <a:pPr algn="ctr" fontAlgn="ctr"/>
                      <a:r>
                        <a:rPr lang="fr-FR" sz="2200" b="0" i="0" u="none" strike="noStrike" dirty="0">
                          <a:solidFill>
                            <a:srgbClr val="000000"/>
                          </a:solidFill>
                          <a:effectLst/>
                          <a:latin typeface="Calibri" panose="020F0502020204030204" pitchFamily="34" charset="0"/>
                        </a:rPr>
                        <a:t>100</a:t>
                      </a:r>
                    </a:p>
                  </a:txBody>
                  <a:tcPr marL="9525" marR="9525" marT="9525" marB="0" anchor="ctr"/>
                </a:tc>
              </a:tr>
            </a:tbl>
          </a:graphicData>
        </a:graphic>
      </p:graphicFrame>
    </p:spTree>
    <p:extLst>
      <p:ext uri="{BB962C8B-B14F-4D97-AF65-F5344CB8AC3E}">
        <p14:creationId xmlns:p14="http://schemas.microsoft.com/office/powerpoint/2010/main" val="2402596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osange 7"/>
          <p:cNvSpPr/>
          <p:nvPr/>
        </p:nvSpPr>
        <p:spPr>
          <a:xfrm>
            <a:off x="1983545" y="0"/>
            <a:ext cx="8243667" cy="6858000"/>
          </a:xfrm>
          <a:prstGeom prst="diamond">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3"/>
          <a:stretch>
            <a:fillRect/>
          </a:stretch>
        </p:blipFill>
        <p:spPr>
          <a:xfrm>
            <a:off x="3559126" y="651306"/>
            <a:ext cx="5885313" cy="2391116"/>
          </a:xfrm>
          <a:prstGeom prst="rect">
            <a:avLst/>
          </a:prstGeom>
        </p:spPr>
      </p:pic>
      <p:pic>
        <p:nvPicPr>
          <p:cNvPr id="6" name="Image 5"/>
          <p:cNvPicPr>
            <a:picLocks noChangeAspect="1"/>
          </p:cNvPicPr>
          <p:nvPr/>
        </p:nvPicPr>
        <p:blipFill>
          <a:blip r:embed="rId4"/>
          <a:stretch>
            <a:fillRect/>
          </a:stretch>
        </p:blipFill>
        <p:spPr>
          <a:xfrm>
            <a:off x="4779234" y="3115000"/>
            <a:ext cx="5307301" cy="896207"/>
          </a:xfrm>
          <a:prstGeom prst="rect">
            <a:avLst/>
          </a:prstGeom>
        </p:spPr>
      </p:pic>
      <p:pic>
        <p:nvPicPr>
          <p:cNvPr id="7" name="Image 6"/>
          <p:cNvPicPr>
            <a:picLocks noChangeAspect="1"/>
          </p:cNvPicPr>
          <p:nvPr/>
        </p:nvPicPr>
        <p:blipFill>
          <a:blip r:embed="rId5"/>
          <a:stretch>
            <a:fillRect/>
          </a:stretch>
        </p:blipFill>
        <p:spPr>
          <a:xfrm>
            <a:off x="4863722" y="3765502"/>
            <a:ext cx="2578087" cy="1934940"/>
          </a:xfrm>
          <a:prstGeom prst="rect">
            <a:avLst/>
          </a:prstGeom>
        </p:spPr>
      </p:pic>
      <p:sp>
        <p:nvSpPr>
          <p:cNvPr id="2" name="ZoneTexte 1"/>
          <p:cNvSpPr txBox="1"/>
          <p:nvPr/>
        </p:nvSpPr>
        <p:spPr>
          <a:xfrm>
            <a:off x="366673" y="466643"/>
            <a:ext cx="4242217" cy="584775"/>
          </a:xfrm>
          <a:prstGeom prst="rect">
            <a:avLst/>
          </a:prstGeom>
          <a:noFill/>
        </p:spPr>
        <p:txBody>
          <a:bodyPr wrap="square" rtlCol="0">
            <a:spAutoFit/>
          </a:bodyPr>
          <a:lstStyle/>
          <a:p>
            <a:r>
              <a:rPr lang="fr-FR" sz="3200" dirty="0" smtClean="0">
                <a:latin typeface="Castellar" panose="020A0402060406010301" pitchFamily="18" charset="0"/>
              </a:rPr>
              <a:t>Partage</a:t>
            </a:r>
            <a:endParaRPr lang="fr-FR" sz="3200" dirty="0">
              <a:latin typeface="Castellar" panose="020A0402060406010301" pitchFamily="18" charset="0"/>
            </a:endParaRPr>
          </a:p>
        </p:txBody>
      </p:sp>
      <p:sp>
        <p:nvSpPr>
          <p:cNvPr id="3" name="ZoneTexte 2"/>
          <p:cNvSpPr txBox="1"/>
          <p:nvPr/>
        </p:nvSpPr>
        <p:spPr>
          <a:xfrm>
            <a:off x="366673" y="5694445"/>
            <a:ext cx="4497049" cy="584775"/>
          </a:xfrm>
          <a:prstGeom prst="rect">
            <a:avLst/>
          </a:prstGeom>
          <a:noFill/>
        </p:spPr>
        <p:txBody>
          <a:bodyPr wrap="square" rtlCol="0">
            <a:spAutoFit/>
          </a:bodyPr>
          <a:lstStyle/>
          <a:p>
            <a:r>
              <a:rPr lang="fr-FR" sz="3200" dirty="0" smtClean="0">
                <a:latin typeface="Castellar" panose="020A0402060406010301" pitchFamily="18" charset="0"/>
              </a:rPr>
              <a:t>COllaboration</a:t>
            </a:r>
            <a:endParaRPr lang="fr-FR" sz="3200" dirty="0">
              <a:latin typeface="Castellar" panose="020A0402060406010301" pitchFamily="18" charset="0"/>
            </a:endParaRPr>
          </a:p>
        </p:txBody>
      </p:sp>
      <p:sp>
        <p:nvSpPr>
          <p:cNvPr id="9" name="ZoneTexte 8"/>
          <p:cNvSpPr txBox="1"/>
          <p:nvPr/>
        </p:nvSpPr>
        <p:spPr>
          <a:xfrm>
            <a:off x="9223410" y="578728"/>
            <a:ext cx="3972393" cy="584775"/>
          </a:xfrm>
          <a:prstGeom prst="rect">
            <a:avLst/>
          </a:prstGeom>
          <a:noFill/>
        </p:spPr>
        <p:txBody>
          <a:bodyPr wrap="square" rtlCol="0">
            <a:spAutoFit/>
          </a:bodyPr>
          <a:lstStyle/>
          <a:p>
            <a:r>
              <a:rPr lang="fr-FR" sz="3200" dirty="0" smtClean="0">
                <a:latin typeface="Castellar" panose="020A0402060406010301" pitchFamily="18" charset="0"/>
              </a:rPr>
              <a:t>Cohésion</a:t>
            </a:r>
            <a:endParaRPr lang="fr-FR" sz="3200" dirty="0">
              <a:latin typeface="Castellar" panose="020A0402060406010301" pitchFamily="18" charset="0"/>
            </a:endParaRPr>
          </a:p>
        </p:txBody>
      </p:sp>
      <p:sp>
        <p:nvSpPr>
          <p:cNvPr id="10" name="ZoneTexte 9"/>
          <p:cNvSpPr txBox="1"/>
          <p:nvPr/>
        </p:nvSpPr>
        <p:spPr>
          <a:xfrm>
            <a:off x="9554720" y="5670316"/>
            <a:ext cx="3552669" cy="584775"/>
          </a:xfrm>
          <a:prstGeom prst="rect">
            <a:avLst/>
          </a:prstGeom>
          <a:noFill/>
        </p:spPr>
        <p:txBody>
          <a:bodyPr wrap="square" rtlCol="0">
            <a:spAutoFit/>
          </a:bodyPr>
          <a:lstStyle/>
          <a:p>
            <a:r>
              <a:rPr lang="fr-FR" sz="3200" dirty="0" smtClean="0">
                <a:latin typeface="Castellar" panose="020A0402060406010301" pitchFamily="18" charset="0"/>
              </a:rPr>
              <a:t>Humain</a:t>
            </a:r>
            <a:endParaRPr lang="fr-FR" sz="3200" dirty="0">
              <a:latin typeface="Castellar" panose="020A0402060406010301" pitchFamily="18" charset="0"/>
            </a:endParaRPr>
          </a:p>
        </p:txBody>
      </p:sp>
    </p:spTree>
    <p:extLst>
      <p:ext uri="{BB962C8B-B14F-4D97-AF65-F5344CB8AC3E}">
        <p14:creationId xmlns:p14="http://schemas.microsoft.com/office/powerpoint/2010/main" val="2873113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1" presetClass="entr" presetSubtype="0" fill="hold" nodeType="withEffect">
                                  <p:stCondLst>
                                    <p:cond delay="200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2000"/>
                            </p:stCondLst>
                            <p:childTnLst>
                              <p:par>
                                <p:cTn id="24" presetID="42" presetClass="entr" presetSubtype="0" fill="hold" nodeType="afterEffect">
                                  <p:stCondLst>
                                    <p:cond delay="50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par>
                          <p:cTn id="29" fill="hold">
                            <p:stCondLst>
                              <p:cond delay="3500"/>
                            </p:stCondLst>
                            <p:childTnLst>
                              <p:par>
                                <p:cTn id="30" presetID="21" presetClass="entr" presetSubtype="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par>
                          <p:cTn id="33" fill="hold">
                            <p:stCondLst>
                              <p:cond delay="5500"/>
                            </p:stCondLst>
                            <p:childTnLst>
                              <p:par>
                                <p:cTn id="34" presetID="53" presetClass="entr" presetSubtype="16"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par>
                          <p:cTn id="39" fill="hold">
                            <p:stCondLst>
                              <p:cond delay="6000"/>
                            </p:stCondLst>
                            <p:childTnLst>
                              <p:par>
                                <p:cTn id="40" presetID="53" presetClass="entr" presetSubtype="16" fill="hold" grpId="0" nodeType="after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par>
                          <p:cTn id="45" fill="hold">
                            <p:stCondLst>
                              <p:cond delay="6500"/>
                            </p:stCondLst>
                            <p:childTnLst>
                              <p:par>
                                <p:cTn id="46" presetID="53" presetClass="entr" presetSubtype="16"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animEffect transition="in" filter="fade">
                                      <p:cBhvr>
                                        <p:cTn id="50" dur="500"/>
                                        <p:tgtEl>
                                          <p:spTgt spid="9"/>
                                        </p:tgtEl>
                                      </p:cBhvr>
                                    </p:animEffect>
                                  </p:childTnLst>
                                </p:cTn>
                              </p:par>
                            </p:childTnLst>
                          </p:cTn>
                        </p:par>
                        <p:par>
                          <p:cTn id="51" fill="hold">
                            <p:stCondLst>
                              <p:cond delay="7000"/>
                            </p:stCondLst>
                            <p:childTnLst>
                              <p:par>
                                <p:cTn id="52" presetID="45"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2000"/>
                                        <p:tgtEl>
                                          <p:spTgt spid="10"/>
                                        </p:tgtEl>
                                      </p:cBhvr>
                                    </p:animEffect>
                                    <p:anim calcmode="lin" valueType="num">
                                      <p:cBhvr>
                                        <p:cTn id="55" dur="2000" fill="hold"/>
                                        <p:tgtEl>
                                          <p:spTgt spid="10"/>
                                        </p:tgtEl>
                                        <p:attrNameLst>
                                          <p:attrName>ppt_w</p:attrName>
                                        </p:attrNameLst>
                                      </p:cBhvr>
                                      <p:tavLst>
                                        <p:tav tm="0" fmla="#ppt_w*sin(2.5*pi*$)">
                                          <p:val>
                                            <p:fltVal val="0"/>
                                          </p:val>
                                        </p:tav>
                                        <p:tav tm="100000">
                                          <p:val>
                                            <p:fltVal val="1"/>
                                          </p:val>
                                        </p:tav>
                                      </p:tavLst>
                                    </p:anim>
                                    <p:anim calcmode="lin" valueType="num">
                                      <p:cBhvr>
                                        <p:cTn id="5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9907004" y="362728"/>
            <a:ext cx="2176461" cy="1219306"/>
          </a:xfrm>
          <a:prstGeom prst="rect">
            <a:avLst/>
          </a:prstGeom>
        </p:spPr>
      </p:pic>
      <p:sp>
        <p:nvSpPr>
          <p:cNvPr id="7" name="ZoneTexte 6"/>
          <p:cNvSpPr txBox="1"/>
          <p:nvPr/>
        </p:nvSpPr>
        <p:spPr>
          <a:xfrm>
            <a:off x="149902" y="610744"/>
            <a:ext cx="10238281" cy="723275"/>
          </a:xfrm>
          <a:prstGeom prst="rect">
            <a:avLst/>
          </a:prstGeom>
          <a:noFill/>
        </p:spPr>
        <p:txBody>
          <a:bodyPr wrap="square" rtlCol="0">
            <a:spAutoFit/>
          </a:bodyPr>
          <a:lstStyle/>
          <a:p>
            <a:r>
              <a:rPr lang="fr-FR" sz="4100" dirty="0" smtClean="0"/>
              <a:t>Objectifs modules de formation managers N+1</a:t>
            </a:r>
            <a:endParaRPr lang="fr-FR" sz="4100" dirty="0"/>
          </a:p>
        </p:txBody>
      </p:sp>
      <p:sp>
        <p:nvSpPr>
          <p:cNvPr id="8" name="ZoneTexte 7"/>
          <p:cNvSpPr txBox="1"/>
          <p:nvPr/>
        </p:nvSpPr>
        <p:spPr>
          <a:xfrm>
            <a:off x="3434812" y="2053652"/>
            <a:ext cx="8648653" cy="4524315"/>
          </a:xfrm>
          <a:prstGeom prst="rect">
            <a:avLst/>
          </a:prstGeom>
          <a:noFill/>
        </p:spPr>
        <p:txBody>
          <a:bodyPr wrap="square" rtlCol="0">
            <a:spAutoFit/>
          </a:bodyPr>
          <a:lstStyle/>
          <a:p>
            <a:pPr marL="571500" indent="-571500">
              <a:buFont typeface="Wingdings" panose="05000000000000000000" pitchFamily="2" charset="2"/>
              <a:buChar char="ü"/>
            </a:pPr>
            <a:r>
              <a:rPr lang="fr-FR" sz="3600" dirty="0" smtClean="0"/>
              <a:t>Valeurs de l’entreprise : Transparence, respect, équité, engagement</a:t>
            </a:r>
          </a:p>
          <a:p>
            <a:pPr marL="571500" indent="-571500">
              <a:buFont typeface="Wingdings" panose="05000000000000000000" pitchFamily="2" charset="2"/>
              <a:buChar char="ü"/>
            </a:pPr>
            <a:endParaRPr lang="fr-FR" sz="3600" dirty="0" smtClean="0"/>
          </a:p>
          <a:p>
            <a:pPr marL="571500" indent="-571500">
              <a:buFont typeface="Wingdings" panose="05000000000000000000" pitchFamily="2" charset="2"/>
              <a:buChar char="ü"/>
            </a:pPr>
            <a:r>
              <a:rPr lang="fr-FR" sz="3600" dirty="0" smtClean="0"/>
              <a:t>Amélioration des entretiens individuels, réunion et développement du leadership</a:t>
            </a:r>
          </a:p>
          <a:p>
            <a:pPr marL="571500" indent="-571500">
              <a:buFont typeface="Wingdings" panose="05000000000000000000" pitchFamily="2" charset="2"/>
              <a:buChar char="ü"/>
            </a:pPr>
            <a:endParaRPr lang="fr-FR" sz="3600" dirty="0" smtClean="0"/>
          </a:p>
          <a:p>
            <a:pPr marL="571500" indent="-571500">
              <a:buFont typeface="Wingdings" panose="05000000000000000000" pitchFamily="2" charset="2"/>
              <a:buChar char="ü"/>
            </a:pPr>
            <a:r>
              <a:rPr lang="fr-FR" sz="3600" dirty="0" smtClean="0"/>
              <a:t>Pédagogie inversée et certification management</a:t>
            </a:r>
            <a:endParaRPr lang="fr-FR" sz="3600" dirty="0"/>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312" y="1582034"/>
            <a:ext cx="2857500" cy="2143125"/>
          </a:xfrm>
          <a:prstGeom prst="rect">
            <a:avLst/>
          </a:prstGeom>
        </p:spPr>
      </p:pic>
    </p:spTree>
    <p:extLst>
      <p:ext uri="{BB962C8B-B14F-4D97-AF65-F5344CB8AC3E}">
        <p14:creationId xmlns:p14="http://schemas.microsoft.com/office/powerpoint/2010/main" val="185741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9907004" y="362728"/>
            <a:ext cx="2176461" cy="1219306"/>
          </a:xfrm>
          <a:prstGeom prst="rect">
            <a:avLst/>
          </a:prstGeom>
        </p:spPr>
      </p:pic>
      <p:sp>
        <p:nvSpPr>
          <p:cNvPr id="7" name="ZoneTexte 6"/>
          <p:cNvSpPr txBox="1"/>
          <p:nvPr/>
        </p:nvSpPr>
        <p:spPr>
          <a:xfrm>
            <a:off x="149902" y="610744"/>
            <a:ext cx="10238281" cy="723275"/>
          </a:xfrm>
          <a:prstGeom prst="rect">
            <a:avLst/>
          </a:prstGeom>
          <a:noFill/>
        </p:spPr>
        <p:txBody>
          <a:bodyPr wrap="square" rtlCol="0">
            <a:spAutoFit/>
          </a:bodyPr>
          <a:lstStyle/>
          <a:p>
            <a:r>
              <a:rPr lang="fr-FR" sz="4100" dirty="0" smtClean="0"/>
              <a:t>Contenu modules de formation managers N+1</a:t>
            </a:r>
            <a:endParaRPr lang="fr-FR" sz="4100" dirty="0"/>
          </a:p>
        </p:txBody>
      </p:sp>
      <p:sp>
        <p:nvSpPr>
          <p:cNvPr id="8" name="ZoneTexte 7"/>
          <p:cNvSpPr txBox="1"/>
          <p:nvPr/>
        </p:nvSpPr>
        <p:spPr>
          <a:xfrm>
            <a:off x="436109" y="1696388"/>
            <a:ext cx="11227632" cy="5017527"/>
          </a:xfrm>
          <a:prstGeom prst="rect">
            <a:avLst/>
          </a:prstGeom>
          <a:noFill/>
        </p:spPr>
        <p:txBody>
          <a:bodyPr wrap="square" rtlCol="0">
            <a:spAutoFit/>
          </a:bodyPr>
          <a:lstStyle/>
          <a:p>
            <a:pPr>
              <a:lnSpc>
                <a:spcPct val="107000"/>
              </a:lnSpc>
              <a:spcAft>
                <a:spcPts val="0"/>
              </a:spcAft>
            </a:pPr>
            <a:r>
              <a:rPr lang="fr-FR" sz="2000" b="1" u="sng" dirty="0">
                <a:ea typeface="Calibri" panose="020F0502020204030204" pitchFamily="34" charset="0"/>
                <a:cs typeface="Times New Roman" panose="02020603050405020304" pitchFamily="18" charset="0"/>
              </a:rPr>
              <a:t>Module 1 : Les Fondamentaux du management (3 jours)</a:t>
            </a:r>
            <a:endParaRPr lang="fr-FR" sz="2000" dirty="0">
              <a:ea typeface="Calibri" panose="020F0502020204030204" pitchFamily="34" charset="0"/>
              <a:cs typeface="Times New Roman" panose="02020603050405020304" pitchFamily="18" charset="0"/>
            </a:endParaRPr>
          </a:p>
          <a:p>
            <a:pPr algn="just">
              <a:lnSpc>
                <a:spcPct val="107000"/>
              </a:lnSpc>
              <a:spcAft>
                <a:spcPts val="0"/>
              </a:spcAft>
            </a:pPr>
            <a:r>
              <a:rPr lang="fr-FR" sz="2000" dirty="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Le manager et l’entreprise </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Le manager et son organisation personnelle</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Le manager et ses collaborateurs</a:t>
            </a:r>
          </a:p>
          <a:p>
            <a:pPr marL="457200" algn="just">
              <a:lnSpc>
                <a:spcPct val="107000"/>
              </a:lnSpc>
              <a:spcAft>
                <a:spcPts val="0"/>
              </a:spcAft>
            </a:pPr>
            <a:r>
              <a:rPr lang="fr-FR" sz="2000" dirty="0">
                <a:ea typeface="Calibri" panose="020F0502020204030204" pitchFamily="34" charset="0"/>
                <a:cs typeface="Times New Roman" panose="02020603050405020304" pitchFamily="18" charset="0"/>
              </a:rPr>
              <a:t> </a:t>
            </a:r>
          </a:p>
          <a:p>
            <a:pPr>
              <a:lnSpc>
                <a:spcPct val="107000"/>
              </a:lnSpc>
              <a:spcAft>
                <a:spcPts val="0"/>
              </a:spcAft>
            </a:pPr>
            <a:r>
              <a:rPr lang="fr-FR" sz="2000" b="1" i="1" u="sng" dirty="0">
                <a:ea typeface="Calibri" panose="020F0502020204030204" pitchFamily="34" charset="0"/>
                <a:cs typeface="Times New Roman" panose="02020603050405020304" pitchFamily="18" charset="0"/>
              </a:rPr>
              <a:t>Module 2 : </a:t>
            </a:r>
            <a:r>
              <a:rPr lang="fr-FR" sz="2000" b="1" u="sng" dirty="0">
                <a:ea typeface="Calibri" panose="020F0502020204030204" pitchFamily="34" charset="0"/>
                <a:cs typeface="Times New Roman" panose="02020603050405020304" pitchFamily="18" charset="0"/>
              </a:rPr>
              <a:t>Animer les réunions, motiver et diriger une </a:t>
            </a:r>
            <a:r>
              <a:rPr lang="fr-FR" sz="2000" b="1" u="sng" dirty="0" smtClean="0">
                <a:ea typeface="Calibri" panose="020F0502020204030204" pitchFamily="34" charset="0"/>
                <a:cs typeface="Times New Roman" panose="02020603050405020304" pitchFamily="18" charset="0"/>
              </a:rPr>
              <a:t>équipe, </a:t>
            </a:r>
            <a:r>
              <a:rPr lang="fr-FR" sz="2000" b="1" u="sng" dirty="0">
                <a:ea typeface="Calibri" panose="020F0502020204030204" pitchFamily="34" charset="0"/>
                <a:cs typeface="Times New Roman" panose="02020603050405020304" pitchFamily="18" charset="0"/>
              </a:rPr>
              <a:t>conduire les entretiens annuels </a:t>
            </a:r>
            <a:r>
              <a:rPr lang="fr-FR" sz="2000" b="1" dirty="0">
                <a:ea typeface="Calibri" panose="020F0502020204030204" pitchFamily="34" charset="0"/>
                <a:cs typeface="Times New Roman" panose="02020603050405020304" pitchFamily="18" charset="0"/>
              </a:rPr>
              <a:t>(2 jours)</a:t>
            </a:r>
            <a:endParaRPr lang="fr-FR" sz="2000" dirty="0">
              <a:ea typeface="Calibri" panose="020F0502020204030204" pitchFamily="34" charset="0"/>
              <a:cs typeface="Times New Roman" panose="02020603050405020304" pitchFamily="18" charset="0"/>
            </a:endParaRPr>
          </a:p>
          <a:p>
            <a:pPr marL="457200" algn="just">
              <a:lnSpc>
                <a:spcPct val="107000"/>
              </a:lnSpc>
              <a:spcAft>
                <a:spcPts val="0"/>
              </a:spcAft>
            </a:pPr>
            <a:r>
              <a:rPr lang="fr-FR" sz="2000" b="1" i="1" dirty="0">
                <a:ea typeface="Calibri" panose="020F0502020204030204" pitchFamily="34" charset="0"/>
                <a:cs typeface="Times New Roman" panose="02020603050405020304" pitchFamily="18" charset="0"/>
              </a:rPr>
              <a:t> </a:t>
            </a:r>
            <a:endParaRPr lang="fr-FR" sz="20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Animer les réunions</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Motiver et diriger une équipe</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Conduire les entretiens annuels</a:t>
            </a:r>
          </a:p>
          <a:p>
            <a:pPr algn="just">
              <a:lnSpc>
                <a:spcPct val="107000"/>
              </a:lnSpc>
              <a:spcAft>
                <a:spcPts val="0"/>
              </a:spcAft>
            </a:pPr>
            <a:r>
              <a:rPr lang="fr-FR" sz="2000" dirty="0">
                <a:ea typeface="Calibri" panose="020F0502020204030204" pitchFamily="34" charset="0"/>
                <a:cs typeface="Times New Roman" panose="02020603050405020304" pitchFamily="18" charset="0"/>
              </a:rPr>
              <a:t> </a:t>
            </a:r>
          </a:p>
          <a:p>
            <a:pPr algn="just">
              <a:lnSpc>
                <a:spcPct val="107000"/>
              </a:lnSpc>
              <a:spcAft>
                <a:spcPts val="0"/>
              </a:spcAft>
            </a:pPr>
            <a:r>
              <a:rPr lang="fr-FR" sz="2000" b="1" u="sng" dirty="0">
                <a:ea typeface="Calibri" panose="020F0502020204030204" pitchFamily="34" charset="0"/>
                <a:cs typeface="Times New Roman" panose="02020603050405020304" pitchFamily="18" charset="0"/>
              </a:rPr>
              <a:t>Module 3 : Gérer les situations délicates </a:t>
            </a:r>
            <a:r>
              <a:rPr lang="fr-FR" sz="2000" b="1" dirty="0">
                <a:ea typeface="Calibri" panose="020F0502020204030204" pitchFamily="34" charset="0"/>
                <a:cs typeface="Times New Roman" panose="02020603050405020304" pitchFamily="18" charset="0"/>
              </a:rPr>
              <a:t>(1 Jour)</a:t>
            </a:r>
            <a:endParaRPr lang="fr-FR" sz="2000" dirty="0">
              <a:ea typeface="Calibri" panose="020F0502020204030204" pitchFamily="34" charset="0"/>
              <a:cs typeface="Times New Roman" panose="02020603050405020304" pitchFamily="18" charset="0"/>
            </a:endParaRPr>
          </a:p>
          <a:p>
            <a:pPr algn="just">
              <a:lnSpc>
                <a:spcPct val="107000"/>
              </a:lnSpc>
              <a:spcAft>
                <a:spcPts val="0"/>
              </a:spcAft>
            </a:pPr>
            <a:r>
              <a:rPr lang="fr-FR" sz="2000" dirty="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fr-FR" sz="2000" dirty="0">
                <a:ea typeface="Calibri" panose="020F0502020204030204" pitchFamily="34" charset="0"/>
                <a:cs typeface="Times New Roman" panose="02020603050405020304" pitchFamily="18" charset="0"/>
              </a:rPr>
              <a:t>Gérer les conflits et les tensions </a:t>
            </a:r>
            <a:endParaRPr lang="fr-FR" sz="2000" dirty="0">
              <a:effectLst/>
              <a:ea typeface="Calibri" panose="020F0502020204030204" pitchFamily="34" charset="0"/>
              <a:cs typeface="Times New Roman" panose="02020603050405020304" pitchFamily="18"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8383" y="4205151"/>
            <a:ext cx="2209800" cy="1943100"/>
          </a:xfrm>
          <a:prstGeom prst="rect">
            <a:avLst/>
          </a:prstGeom>
        </p:spPr>
      </p:pic>
    </p:spTree>
    <p:extLst>
      <p:ext uri="{BB962C8B-B14F-4D97-AF65-F5344CB8AC3E}">
        <p14:creationId xmlns:p14="http://schemas.microsoft.com/office/powerpoint/2010/main" val="171075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9907004" y="362728"/>
            <a:ext cx="2176461" cy="1219306"/>
          </a:xfrm>
          <a:prstGeom prst="rect">
            <a:avLst/>
          </a:prstGeom>
        </p:spPr>
      </p:pic>
      <p:sp>
        <p:nvSpPr>
          <p:cNvPr id="7" name="ZoneTexte 6"/>
          <p:cNvSpPr txBox="1"/>
          <p:nvPr/>
        </p:nvSpPr>
        <p:spPr>
          <a:xfrm>
            <a:off x="149902" y="610744"/>
            <a:ext cx="10238281" cy="723275"/>
          </a:xfrm>
          <a:prstGeom prst="rect">
            <a:avLst/>
          </a:prstGeom>
          <a:noFill/>
        </p:spPr>
        <p:txBody>
          <a:bodyPr wrap="square" rtlCol="0">
            <a:spAutoFit/>
          </a:bodyPr>
          <a:lstStyle/>
          <a:p>
            <a:r>
              <a:rPr lang="fr-FR" sz="4100" dirty="0" smtClean="0"/>
              <a:t>Objectifs module de formation managers N+2</a:t>
            </a:r>
            <a:endParaRPr lang="fr-FR" sz="4100" dirty="0"/>
          </a:p>
        </p:txBody>
      </p:sp>
      <p:sp>
        <p:nvSpPr>
          <p:cNvPr id="3" name="ZoneTexte 2"/>
          <p:cNvSpPr txBox="1"/>
          <p:nvPr/>
        </p:nvSpPr>
        <p:spPr>
          <a:xfrm>
            <a:off x="749508" y="1858780"/>
            <a:ext cx="10568066" cy="4999061"/>
          </a:xfrm>
          <a:prstGeom prst="rect">
            <a:avLst/>
          </a:prstGeom>
          <a:noFill/>
        </p:spPr>
        <p:txBody>
          <a:bodyPr wrap="square" rtlCol="0">
            <a:spAutoFit/>
          </a:bodyPr>
          <a:lstStyle/>
          <a:p>
            <a:pPr>
              <a:lnSpc>
                <a:spcPct val="107000"/>
              </a:lnSpc>
              <a:spcAft>
                <a:spcPts val="0"/>
              </a:spcAft>
            </a:pPr>
            <a:r>
              <a:rPr lang="en-US" sz="2400" b="1" u="sng" dirty="0">
                <a:ea typeface="Calibri" panose="020F0502020204030204" pitchFamily="34" charset="0"/>
              </a:rPr>
              <a:t>Activité Team </a:t>
            </a:r>
            <a:r>
              <a:rPr lang="en-US" sz="2400" b="1" u="sng" dirty="0" smtClean="0">
                <a:ea typeface="Calibri" panose="020F0502020204030204" pitchFamily="34" charset="0"/>
              </a:rPr>
              <a:t>Building</a:t>
            </a:r>
            <a:r>
              <a:rPr lang="en-US" sz="2400" b="1" u="sng" dirty="0">
                <a:ea typeface="Calibri" panose="020F0502020204030204" pitchFamily="34" charset="0"/>
              </a:rPr>
              <a:t> : PRO-LANTA (2 jours</a:t>
            </a:r>
            <a:r>
              <a:rPr lang="en-US" sz="2400" b="1" u="sng" dirty="0" smtClean="0">
                <a:ea typeface="Calibri" panose="020F0502020204030204" pitchFamily="34" charset="0"/>
              </a:rPr>
              <a:t>)</a:t>
            </a:r>
          </a:p>
          <a:p>
            <a:pPr>
              <a:lnSpc>
                <a:spcPct val="107000"/>
              </a:lnSpc>
              <a:spcAft>
                <a:spcPts val="0"/>
              </a:spcAft>
            </a:pPr>
            <a:endParaRPr lang="en-US" sz="2000" b="1" u="sng" dirty="0">
              <a:ea typeface="Calibri" panose="020F0502020204030204" pitchFamily="34" charset="0"/>
            </a:endParaRPr>
          </a:p>
          <a:p>
            <a:pPr marL="342900" indent="-342900" algn="just">
              <a:lnSpc>
                <a:spcPct val="107000"/>
              </a:lnSpc>
              <a:buFont typeface="Symbol" panose="05050102010706020507" pitchFamily="18" charset="2"/>
              <a:buChar char=""/>
            </a:pPr>
            <a:r>
              <a:rPr lang="en-US" sz="2400" dirty="0">
                <a:ea typeface="Calibri" panose="020F0502020204030204" pitchFamily="34" charset="0"/>
                <a:cs typeface="Times New Roman" panose="02020603050405020304" pitchFamily="18" charset="0"/>
              </a:rPr>
              <a:t>Susciter l’émulation des managers N+2 avec une formation centrée sur leurs </a:t>
            </a:r>
            <a:r>
              <a:rPr lang="en-US" sz="2400" dirty="0" smtClean="0">
                <a:ea typeface="Calibri" panose="020F0502020204030204" pitchFamily="34" charset="0"/>
                <a:cs typeface="Times New Roman" panose="02020603050405020304" pitchFamily="18" charset="0"/>
              </a:rPr>
              <a:t>pratiques</a:t>
            </a:r>
          </a:p>
          <a:p>
            <a:pPr marL="342900" indent="-342900" algn="just">
              <a:lnSpc>
                <a:spcPct val="107000"/>
              </a:lnSpc>
              <a:buFont typeface="Symbol" panose="05050102010706020507" pitchFamily="18" charset="2"/>
              <a:buChar char=""/>
            </a:pPr>
            <a:endParaRPr lang="en-US" sz="2400" dirty="0">
              <a:ea typeface="Calibri" panose="020F0502020204030204" pitchFamily="34"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n-US" sz="2400" dirty="0">
                <a:ea typeface="Calibri" panose="020F0502020204030204" pitchFamily="34" charset="0"/>
                <a:cs typeface="Times New Roman" panose="02020603050405020304" pitchFamily="18" charset="0"/>
              </a:rPr>
              <a:t>Prise de conscience sur leur rôle stratégique </a:t>
            </a:r>
            <a:r>
              <a:rPr lang="en-US" sz="2400" dirty="0" smtClean="0">
                <a:ea typeface="Calibri" panose="020F0502020204030204" pitchFamily="34" charset="0"/>
                <a:cs typeface="Times New Roman" panose="02020603050405020304" pitchFamily="18" charset="0"/>
              </a:rPr>
              <a:t>d’accompagnateurs </a:t>
            </a:r>
            <a:r>
              <a:rPr lang="en-US" sz="2400" dirty="0">
                <a:ea typeface="Calibri" panose="020F0502020204030204" pitchFamily="34" charset="0"/>
                <a:cs typeface="Times New Roman" panose="02020603050405020304" pitchFamily="18" charset="0"/>
              </a:rPr>
              <a:t>du changement (à terme référents des managers N+1, relais de la direction sur les messages forts à transmettre, expansion commerciale de l’entreprise</a:t>
            </a:r>
            <a:r>
              <a:rPr lang="en-US" sz="2400" dirty="0" smtClean="0">
                <a:ea typeface="Calibri" panose="020F0502020204030204" pitchFamily="34" charset="0"/>
                <a:cs typeface="Times New Roman" panose="02020603050405020304" pitchFamily="18" charset="0"/>
              </a:rPr>
              <a:t>)</a:t>
            </a:r>
          </a:p>
          <a:p>
            <a:pPr marL="342900" indent="-342900" algn="just">
              <a:lnSpc>
                <a:spcPct val="107000"/>
              </a:lnSpc>
              <a:buFont typeface="Symbol" panose="05050102010706020507" pitchFamily="18" charset="2"/>
              <a:buChar char=""/>
            </a:pPr>
            <a:endParaRPr lang="en-US" sz="2400" dirty="0">
              <a:ea typeface="Calibri" panose="020F0502020204030204" pitchFamily="34"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n-US" sz="2400" dirty="0">
                <a:ea typeface="Calibri" panose="020F0502020204030204" pitchFamily="34" charset="0"/>
                <a:cs typeface="Times New Roman" panose="02020603050405020304" pitchFamily="18" charset="0"/>
              </a:rPr>
              <a:t>Exemplarité dans le management collaboratif et l’esprit d’équipe (motivation, combativité, entraide) </a:t>
            </a:r>
          </a:p>
          <a:p>
            <a:pPr>
              <a:lnSpc>
                <a:spcPct val="107000"/>
              </a:lnSpc>
              <a:spcAft>
                <a:spcPts val="0"/>
              </a:spcAft>
            </a:pPr>
            <a:endParaRPr lang="en-US" sz="2000" b="1" u="sng" dirty="0" smtClean="0">
              <a:ea typeface="Calibri" panose="020F0502020204030204" pitchFamily="34" charset="0"/>
            </a:endParaRPr>
          </a:p>
          <a:p>
            <a:pPr>
              <a:lnSpc>
                <a:spcPct val="107000"/>
              </a:lnSpc>
              <a:spcAft>
                <a:spcPts val="0"/>
              </a:spcAft>
            </a:pPr>
            <a:endParaRPr lang="fr-FR"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787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left)">
                                      <p:cBhvr>
                                        <p:cTn id="10" dur="1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10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wipe(left)">
                                      <p:cBhvr>
                                        <p:cTn id="20"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Generique+Serie+TV+-+Koh+Lanta+-+Tf1+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055615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18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Parallaxe</Template>
  <TotalTime>1110</TotalTime>
  <Words>888</Words>
  <Application>Microsoft Office PowerPoint</Application>
  <PresentationFormat>Grand écran</PresentationFormat>
  <Paragraphs>293</Paragraphs>
  <Slides>16</Slides>
  <Notes>8</Notes>
  <HiddenSlides>2</HiddenSlides>
  <MMClips>1</MMClips>
  <ScaleCrop>false</ScaleCrop>
  <HeadingPairs>
    <vt:vector size="10" baseType="variant">
      <vt:variant>
        <vt:lpstr>Polices utilisées</vt:lpstr>
      </vt:variant>
      <vt:variant>
        <vt:i4>9</vt:i4>
      </vt:variant>
      <vt:variant>
        <vt:lpstr>Thème</vt:lpstr>
      </vt:variant>
      <vt:variant>
        <vt:i4>1</vt:i4>
      </vt:variant>
      <vt:variant>
        <vt:lpstr>Serveurs OLE incorporés</vt:lpstr>
      </vt:variant>
      <vt:variant>
        <vt:i4>1</vt:i4>
      </vt:variant>
      <vt:variant>
        <vt:lpstr>Titres des diapositives</vt:lpstr>
      </vt:variant>
      <vt:variant>
        <vt:i4>16</vt:i4>
      </vt:variant>
      <vt:variant>
        <vt:lpstr>Diaporamas personnalisés</vt:lpstr>
      </vt:variant>
      <vt:variant>
        <vt:i4>2</vt:i4>
      </vt:variant>
    </vt:vector>
  </HeadingPairs>
  <TitlesOfParts>
    <vt:vector size="29" baseType="lpstr">
      <vt:lpstr>Batang</vt:lpstr>
      <vt:lpstr>Arial</vt:lpstr>
      <vt:lpstr>Broadway</vt:lpstr>
      <vt:lpstr>Calibri</vt:lpstr>
      <vt:lpstr>Calibri Light</vt:lpstr>
      <vt:lpstr>Castellar</vt:lpstr>
      <vt:lpstr>Symbol</vt:lpstr>
      <vt:lpstr>Times New Roman</vt:lpstr>
      <vt:lpstr>Wingdings</vt:lpstr>
      <vt:lpstr>Thème Office</vt:lpstr>
      <vt:lpstr>Worksheet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Diaporama personnalisé 1</vt:lpstr>
      <vt:lpstr>Diaporama personnalisé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FONTANEL Emilie</dc:creator>
  <cp:lastModifiedBy>FONTANEL Emilie</cp:lastModifiedBy>
  <cp:revision>121</cp:revision>
  <dcterms:created xsi:type="dcterms:W3CDTF">2014-11-13T19:34:27Z</dcterms:created>
  <dcterms:modified xsi:type="dcterms:W3CDTF">2014-11-16T20:17:47Z</dcterms:modified>
</cp:coreProperties>
</file>