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9" r:id="rId3"/>
    <p:sldId id="269" r:id="rId4"/>
    <p:sldId id="268" r:id="rId5"/>
    <p:sldId id="267" r:id="rId6"/>
    <p:sldId id="257" r:id="rId7"/>
    <p:sldId id="272" r:id="rId8"/>
    <p:sldId id="260" r:id="rId9"/>
    <p:sldId id="270" r:id="rId10"/>
    <p:sldId id="271" r:id="rId11"/>
    <p:sldId id="265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Répartition motif absence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Absentéisme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Feuil1!$A$2:$A$6</c:f>
              <c:strCache>
                <c:ptCount val="5"/>
                <c:pt idx="0">
                  <c:v>Maladie ordinaire </c:v>
                </c:pt>
                <c:pt idx="1">
                  <c:v>Maladie professionnelle</c:v>
                </c:pt>
                <c:pt idx="2">
                  <c:v>Maladie longue durée</c:v>
                </c:pt>
                <c:pt idx="3">
                  <c:v>Accident de travail</c:v>
                </c:pt>
                <c:pt idx="4">
                  <c:v>Accident de trajet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0.42</c:v>
                </c:pt>
                <c:pt idx="1">
                  <c:v>0.18</c:v>
                </c:pt>
                <c:pt idx="2">
                  <c:v>0.03</c:v>
                </c:pt>
                <c:pt idx="3">
                  <c:v>0.3</c:v>
                </c:pt>
                <c:pt idx="4">
                  <c:v>7.0000000000000007E-2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BD557A-1DBB-45F6-8286-4B7EF0F9245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B1DA102-2971-49EB-9847-3ED9A5003527}">
      <dgm:prSet phldrT="[Texte]" custT="1"/>
      <dgm:spPr/>
      <dgm:t>
        <a:bodyPr/>
        <a:lstStyle/>
        <a:p>
          <a:r>
            <a:rPr lang="fr-FR" sz="5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Le processus de traitement de l’absence maladie</a:t>
          </a:r>
          <a:endParaRPr lang="fr-FR" sz="5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C0409B-8A1D-4A37-906A-91162FDC29DC}" type="parTrans" cxnId="{6495CF0E-BA60-47DC-8AF9-6557FAEB12FF}">
      <dgm:prSet/>
      <dgm:spPr/>
      <dgm:t>
        <a:bodyPr/>
        <a:lstStyle/>
        <a:p>
          <a:endParaRPr lang="fr-FR"/>
        </a:p>
      </dgm:t>
    </dgm:pt>
    <dgm:pt modelId="{39CAE6A5-0D57-4626-9FE2-9B37B1233E99}" type="sibTrans" cxnId="{6495CF0E-BA60-47DC-8AF9-6557FAEB12FF}">
      <dgm:prSet/>
      <dgm:spPr/>
      <dgm:t>
        <a:bodyPr/>
        <a:lstStyle/>
        <a:p>
          <a:endParaRPr lang="fr-FR"/>
        </a:p>
      </dgm:t>
    </dgm:pt>
    <dgm:pt modelId="{6F95F88C-27B5-43FD-B489-D0172F097E7F}" type="pres">
      <dgm:prSet presAssocID="{9BBD557A-1DBB-45F6-8286-4B7EF0F9245F}" presName="linearFlow" presStyleCnt="0">
        <dgm:presLayoutVars>
          <dgm:dir/>
          <dgm:resizeHandles val="exact"/>
        </dgm:presLayoutVars>
      </dgm:prSet>
      <dgm:spPr/>
    </dgm:pt>
    <dgm:pt modelId="{A42B1B08-61C5-435B-8927-AFDDBD943EA0}" type="pres">
      <dgm:prSet presAssocID="{6B1DA102-2971-49EB-9847-3ED9A5003527}" presName="composite" presStyleCnt="0"/>
      <dgm:spPr/>
    </dgm:pt>
    <dgm:pt modelId="{F2FA8376-66A5-4EF4-BC16-6857067A219E}" type="pres">
      <dgm:prSet presAssocID="{6B1DA102-2971-49EB-9847-3ED9A5003527}" presName="imgShp" presStyleLbl="fgImgPlace1" presStyleIdx="0" presStyleCnt="1" custLinFactNeighborX="-661" custLinFactNeighborY="-941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6F7B31CC-5E09-489E-AC3D-ACF8A29F5988}" type="pres">
      <dgm:prSet presAssocID="{6B1DA102-2971-49EB-9847-3ED9A5003527}" presName="txShp" presStyleLbl="node1" presStyleIdx="0" presStyleCnt="1" custLinFactNeighborX="1165" custLinFactNeighborY="-974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495CF0E-BA60-47DC-8AF9-6557FAEB12FF}" srcId="{9BBD557A-1DBB-45F6-8286-4B7EF0F9245F}" destId="{6B1DA102-2971-49EB-9847-3ED9A5003527}" srcOrd="0" destOrd="0" parTransId="{49C0409B-8A1D-4A37-906A-91162FDC29DC}" sibTransId="{39CAE6A5-0D57-4626-9FE2-9B37B1233E99}"/>
    <dgm:cxn modelId="{31CEF92B-7DB4-4553-968C-858B2CD944C3}" type="presOf" srcId="{6B1DA102-2971-49EB-9847-3ED9A5003527}" destId="{6F7B31CC-5E09-489E-AC3D-ACF8A29F5988}" srcOrd="0" destOrd="0" presId="urn:microsoft.com/office/officeart/2005/8/layout/vList3"/>
    <dgm:cxn modelId="{5CB83859-F7A1-436F-9C36-56DA99927080}" type="presOf" srcId="{9BBD557A-1DBB-45F6-8286-4B7EF0F9245F}" destId="{6F95F88C-27B5-43FD-B489-D0172F097E7F}" srcOrd="0" destOrd="0" presId="urn:microsoft.com/office/officeart/2005/8/layout/vList3"/>
    <dgm:cxn modelId="{9072954E-8CB3-4058-AB98-6E0C9B4681BC}" type="presParOf" srcId="{6F95F88C-27B5-43FD-B489-D0172F097E7F}" destId="{A42B1B08-61C5-435B-8927-AFDDBD943EA0}" srcOrd="0" destOrd="0" presId="urn:microsoft.com/office/officeart/2005/8/layout/vList3"/>
    <dgm:cxn modelId="{65B444B5-CC02-4648-B14B-C9DA285CEE06}" type="presParOf" srcId="{A42B1B08-61C5-435B-8927-AFDDBD943EA0}" destId="{F2FA8376-66A5-4EF4-BC16-6857067A219E}" srcOrd="0" destOrd="0" presId="urn:microsoft.com/office/officeart/2005/8/layout/vList3"/>
    <dgm:cxn modelId="{664829DA-4457-4351-B106-D8F28BDA28DA}" type="presParOf" srcId="{A42B1B08-61C5-435B-8927-AFDDBD943EA0}" destId="{6F7B31CC-5E09-489E-AC3D-ACF8A29F5988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7B31CC-5E09-489E-AC3D-ACF8A29F5988}">
      <dsp:nvSpPr>
        <dsp:cNvPr id="0" name=""/>
        <dsp:cNvSpPr/>
      </dsp:nvSpPr>
      <dsp:spPr>
        <a:xfrm rot="10800000">
          <a:off x="2885907" y="928093"/>
          <a:ext cx="7409840" cy="373277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6051" tIns="205740" rIns="384048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Le processus de traitement de l’absence maladie</a:t>
          </a:r>
          <a:endParaRPr lang="fr-FR" sz="5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819101" y="928093"/>
        <a:ext cx="6476646" cy="3732776"/>
      </dsp:txXfrm>
    </dsp:sp>
    <dsp:sp modelId="{F2FA8376-66A5-4EF4-BC16-6857067A219E}">
      <dsp:nvSpPr>
        <dsp:cNvPr id="0" name=""/>
        <dsp:cNvSpPr/>
      </dsp:nvSpPr>
      <dsp:spPr>
        <a:xfrm>
          <a:off x="908520" y="940449"/>
          <a:ext cx="3732776" cy="373277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46400" y="3124200"/>
            <a:ext cx="8636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6400" y="5056632"/>
            <a:ext cx="8636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00216"/>
            <a:ext cx="2645664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136" y="6300216"/>
            <a:ext cx="5084064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3760" y="6300216"/>
            <a:ext cx="9144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6193536" y="1735138"/>
            <a:ext cx="475488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93536" y="3870960"/>
            <a:ext cx="475488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735139"/>
            <a:ext cx="475488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735138"/>
            <a:ext cx="475488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1219200" y="3870960"/>
            <a:ext cx="475488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6193536" y="1735138"/>
            <a:ext cx="475488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93536" y="3870960"/>
            <a:ext cx="475488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690048"/>
            <a:ext cx="4751917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3000" y="368490"/>
            <a:ext cx="475488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198" y="2866031"/>
            <a:ext cx="4751917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0061" y="1524000"/>
            <a:ext cx="475488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0059" y="2699983"/>
            <a:ext cx="475488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838705" y="505650"/>
            <a:ext cx="5134567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1078391" y="667561"/>
            <a:ext cx="4624885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417879" y="3520798"/>
            <a:ext cx="5450699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654743" y="3682580"/>
            <a:ext cx="4938812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225975" y="241256"/>
            <a:ext cx="5450699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462839" y="403038"/>
            <a:ext cx="4938812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4579" y="1524000"/>
            <a:ext cx="475488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4576" y="2699983"/>
            <a:ext cx="475488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762374"/>
            <a:ext cx="97536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745710" y="379100"/>
            <a:ext cx="6708436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928736"/>
            <a:ext cx="97536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997544" y="564564"/>
            <a:ext cx="6204769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762374"/>
            <a:ext cx="97536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51583" y="116368"/>
            <a:ext cx="529208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398869" y="304999"/>
            <a:ext cx="4797940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5553973" y="323141"/>
            <a:ext cx="6390257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5781981" y="507668"/>
            <a:ext cx="591048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926106"/>
            <a:ext cx="97536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8910" y="450851"/>
            <a:ext cx="1128111" cy="5357812"/>
          </a:xfrm>
        </p:spPr>
        <p:txBody>
          <a:bodyPr vert="eaVert" anchor="t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450851"/>
            <a:ext cx="79248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filigra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496287" y="3200400"/>
            <a:ext cx="10695709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1084" y="3833095"/>
            <a:ext cx="62992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fr-FR" smtClean="0"/>
              <a:t>Cliquez et modifiez le titre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1084" y="5056909"/>
            <a:ext cx="62992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98744"/>
            <a:ext cx="26416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83200" y="6298744"/>
            <a:ext cx="5080000" cy="273050"/>
          </a:xfrm>
        </p:spPr>
        <p:txBody>
          <a:bodyPr/>
          <a:lstStyle>
            <a:lvl1pPr algn="l">
              <a:defRPr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19808" y="6312393"/>
            <a:ext cx="9144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94561"/>
            <a:ext cx="103632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557016"/>
            <a:ext cx="103632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avec filigra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50258" y="1689847"/>
            <a:ext cx="11241737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196354"/>
            <a:ext cx="7112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560619"/>
            <a:ext cx="7112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avec imag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3700" y="4069804"/>
            <a:ext cx="7385051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872470" y="445180"/>
            <a:ext cx="7221663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1143570" y="632632"/>
            <a:ext cx="6679463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0823" y="5230907"/>
            <a:ext cx="7377277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735139"/>
            <a:ext cx="475488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35139"/>
            <a:ext cx="475488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101" y="1419367"/>
            <a:ext cx="42672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6489" y="2174876"/>
            <a:ext cx="475488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73663" y="1419367"/>
            <a:ext cx="42672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5352" y="2174876"/>
            <a:ext cx="475488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053" y="1897041"/>
            <a:ext cx="4305300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614" y="1897041"/>
            <a:ext cx="4305300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053" y="1897041"/>
            <a:ext cx="4305300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614" y="1897041"/>
            <a:ext cx="4305300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s, Haut et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735138"/>
            <a:ext cx="97536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1219200" y="3870960"/>
            <a:ext cx="97536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1" y="503238"/>
            <a:ext cx="9751484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1" y="1735138"/>
            <a:ext cx="9751484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17917" y="6314462"/>
            <a:ext cx="17272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380B06FC-401C-425D-A93D-5598DCCA7FE3}" type="datetimeFigureOut">
              <a:rPr lang="fr-FR" smtClean="0"/>
              <a:t>02/10/2014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56810" y="6305797"/>
            <a:ext cx="4957289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8517" y="5476097"/>
            <a:ext cx="1977408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32028B6-7A4C-4F3D-AE43-F7780EB0B5C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  <p:sldLayoutId id="2147483978" r:id="rId18"/>
    <p:sldLayoutId id="2147483979" r:id="rId19"/>
    <p:sldLayoutId id="21474839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4137055622"/>
              </p:ext>
            </p:extLst>
          </p:nvPr>
        </p:nvGraphicFramePr>
        <p:xfrm>
          <a:off x="600891" y="457201"/>
          <a:ext cx="11142617" cy="6316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5351193" y="5918578"/>
            <a:ext cx="5517649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Emilie FONTANEL – Anne Sophie MAISONNEUVE – Soraya BELARBI – Guillaume TESTE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4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6714" y="0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Focus : la prolongation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3341"/>
            <a:ext cx="12192000" cy="376518"/>
          </a:xfrm>
          <a:prstGeom prst="rect">
            <a:avLst/>
          </a:prstGeom>
        </p:spPr>
      </p:pic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559858"/>
            <a:ext cx="12192000" cy="529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2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L’absence maladie une cause d’absentéisme</a:t>
            </a:r>
          </a:p>
          <a:p>
            <a:r>
              <a:rPr lang="fr-FR" dirty="0" smtClean="0"/>
              <a:t>L’absentéisme, un indicateur d’engagement et de motivation des salariés</a:t>
            </a:r>
          </a:p>
          <a:p>
            <a:r>
              <a:rPr lang="fr-FR" dirty="0" smtClean="0"/>
              <a:t>Quelques chiffres d’absentéisme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12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Incidence de l’absence maladie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	</a:t>
            </a:r>
          </a:p>
          <a:p>
            <a:pPr lvl="1"/>
            <a:r>
              <a:rPr lang="fr-FR" dirty="0" smtClean="0"/>
              <a:t> problèmes d’organisation 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Coût pour l’entreprise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Part des arrêts maladie</a:t>
            </a:r>
          </a:p>
        </p:txBody>
      </p:sp>
    </p:spTree>
    <p:extLst>
      <p:ext uri="{BB962C8B-B14F-4D97-AF65-F5344CB8AC3E}">
        <p14:creationId xmlns:p14="http://schemas.microsoft.com/office/powerpoint/2010/main" val="350174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03760"/>
            <a:ext cx="10515600" cy="872005"/>
          </a:xfrm>
        </p:spPr>
        <p:txBody>
          <a:bodyPr/>
          <a:lstStyle/>
          <a:p>
            <a:pPr algn="ctr"/>
            <a:r>
              <a:rPr lang="fr-FR" dirty="0" smtClean="0"/>
              <a:t>Absentéisme</a:t>
            </a:r>
            <a:endParaRPr lang="fr-FR" dirty="0"/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8839130"/>
              </p:ext>
            </p:extLst>
          </p:nvPr>
        </p:nvGraphicFramePr>
        <p:xfrm>
          <a:off x="838200" y="1237130"/>
          <a:ext cx="10515600" cy="528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5502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Quelques chiffres </a:t>
            </a:r>
            <a:r>
              <a:rPr lang="fr-FR" dirty="0" smtClean="0"/>
              <a:t>et notions clés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fr-FR" sz="2800" dirty="0" smtClean="0"/>
              <a:t>Statistiques : </a:t>
            </a:r>
            <a:endParaRPr lang="fr-FR" sz="2800" dirty="0"/>
          </a:p>
          <a:p>
            <a:pPr lvl="1"/>
            <a:r>
              <a:rPr lang="fr-FR" dirty="0"/>
              <a:t>A</a:t>
            </a:r>
            <a:r>
              <a:rPr lang="fr-FR" dirty="0" smtClean="0"/>
              <a:t>ugmentation des dépenses d’indemnisation de près de 50 % en 10 ans</a:t>
            </a:r>
          </a:p>
          <a:p>
            <a:pPr lvl="1"/>
            <a:r>
              <a:rPr lang="fr-FR" dirty="0" smtClean="0"/>
              <a:t>2012: 1 salarié/3 s’est arrêté de travailler au moins une fois </a:t>
            </a:r>
          </a:p>
          <a:p>
            <a:pPr lvl="1"/>
            <a:r>
              <a:rPr lang="fr-FR" dirty="0" smtClean="0"/>
              <a:t>Les maladies de courtes durées sont les plus fréquentes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</a:t>
            </a:r>
            <a:r>
              <a:rPr lang="fr-FR" sz="2800" dirty="0" smtClean="0"/>
              <a:t>Effets de la maladie : </a:t>
            </a:r>
          </a:p>
          <a:p>
            <a:pPr lvl="1"/>
            <a:r>
              <a:rPr lang="fr-FR" dirty="0" smtClean="0"/>
              <a:t>Suspension du contrat de travail </a:t>
            </a:r>
          </a:p>
          <a:p>
            <a:pPr lvl="1"/>
            <a:r>
              <a:rPr lang="fr-FR" dirty="0" smtClean="0"/>
              <a:t>Maintien de certaines obligations vis-à-vis de l’employeur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791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 du cadre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Entreprise secteur privée 250 salariés </a:t>
            </a:r>
          </a:p>
          <a:p>
            <a:r>
              <a:rPr lang="fr-FR" dirty="0" smtClean="0"/>
              <a:t>Convention collective prévoit la subrogation pour les entreprises de + 200 salariés</a:t>
            </a:r>
          </a:p>
          <a:p>
            <a:r>
              <a:rPr lang="fr-FR" dirty="0"/>
              <a:t>U</a:t>
            </a:r>
            <a:r>
              <a:rPr lang="fr-FR" dirty="0" smtClean="0"/>
              <a:t>ne couverture prévoyance collective qui remplace les obligations légales de complément de revenus avec un maintien de salaire</a:t>
            </a:r>
          </a:p>
          <a:p>
            <a:r>
              <a:rPr lang="fr-FR" dirty="0" smtClean="0"/>
              <a:t>Salarié non cadre avec plus d’un an d’ancienneté</a:t>
            </a:r>
          </a:p>
          <a:p>
            <a:r>
              <a:rPr lang="fr-FR" dirty="0" smtClean="0"/>
              <a:t>Pas d’externalisation de la paye, l’entreprise fonctionne avec un SIRH</a:t>
            </a:r>
          </a:p>
          <a:p>
            <a:r>
              <a:rPr lang="fr-FR" dirty="0" smtClean="0"/>
              <a:t>Dans un premier temps nous traitons un arrêt maladie ordinaire de courte durée (1 semaine )</a:t>
            </a:r>
          </a:p>
          <a:p>
            <a:r>
              <a:rPr lang="fr-FR" dirty="0" smtClean="0"/>
              <a:t>Focus sur le prolongement de l’arrêt maladie (1mois): </a:t>
            </a:r>
            <a:r>
              <a:rPr lang="fr-FR" dirty="0" err="1" smtClean="0"/>
              <a:t>flugramme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536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2369938"/>
            <a:ext cx="1882588" cy="369332"/>
          </a:xfrm>
          <a:prstGeom prst="rect">
            <a:avLst/>
          </a:prstGeom>
          <a:solidFill>
            <a:srgbClr val="FF33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Elément d’entrée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7050" y="2930402"/>
            <a:ext cx="227255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Règlementaire, légal, conventionnel, interne </a:t>
            </a:r>
          </a:p>
          <a:p>
            <a:pPr marL="285750" indent="-285750">
              <a:buFontTx/>
              <a:buChar char="-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Traçabilité de l’absence</a:t>
            </a:r>
          </a:p>
          <a:p>
            <a:pPr marL="285750" indent="-285750">
              <a:buFontTx/>
              <a:buChar char="-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Justificatif maladie (cerf 10170*04, bulletin d’hospitalisation, certificat médical)</a:t>
            </a:r>
          </a:p>
          <a:p>
            <a:pPr marL="285750" indent="-285750">
              <a:buFontTx/>
              <a:buChar char="-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Attestation de salaire</a:t>
            </a:r>
          </a:p>
          <a:p>
            <a:pPr marL="285750" indent="-285750">
              <a:buFontTx/>
              <a:buChar char="-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Décompte IJSS</a:t>
            </a:r>
          </a:p>
          <a:p>
            <a:pPr marL="285750" indent="-285750">
              <a:buFontTx/>
              <a:buChar char="-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Avis d’aptitude</a:t>
            </a:r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235558" y="209711"/>
            <a:ext cx="5237621" cy="369332"/>
          </a:xfrm>
          <a:prstGeom prst="rect">
            <a:avLst/>
          </a:prstGeom>
          <a:solidFill>
            <a:srgbClr val="FF33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Environnement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2433892" y="776333"/>
            <a:ext cx="4840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Veille juridique (lois, jurisprudence) </a:t>
            </a:r>
          </a:p>
          <a:p>
            <a:pPr marL="285750" indent="-285750">
              <a:buFontTx/>
              <a:buChar char="-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GTA/SIRH paramétrer pour gérer les infos individuelles</a:t>
            </a:r>
          </a:p>
          <a:p>
            <a:pPr marL="285750" indent="-285750">
              <a:buFontTx/>
              <a:buChar char="-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Nature du poste du salarié / politique de remplacement de l’E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319603" y="1666854"/>
            <a:ext cx="5977221" cy="20313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Activités du processus</a:t>
            </a:r>
          </a:p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1-Recueil de l’information de l’absence et contrôle de la conformité des documents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2-Saisie de l’absence dans le SIRH</a:t>
            </a:r>
          </a:p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3-Déclaration auprès de la S.S., envoi du cerfa 11135*03 ou dématérialisation</a:t>
            </a:r>
          </a:p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4-Suivi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de l’absence du salarié( prolongation de l’arrêt donc prolongation du remplacement, au delà de 6mois réévaluation des droits SS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5-Virement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de la paye avec maintien de salaire (subrogation) et complément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prévoyance</a:t>
            </a:r>
          </a:p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-Remplacement du salarié absent (déterminer si besoin ou non)</a:t>
            </a:r>
          </a:p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7-Organiser le retour du salarié (transmission, visite de reprise)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326315" y="6488668"/>
            <a:ext cx="5116621" cy="369332"/>
          </a:xfrm>
          <a:prstGeom prst="rect">
            <a:avLst/>
          </a:prstGeom>
          <a:solidFill>
            <a:srgbClr val="FF33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Acteurs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2571163" y="3745336"/>
            <a:ext cx="69319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Responsable RH : Responsable du processus</a:t>
            </a:r>
          </a:p>
          <a:p>
            <a:pPr marL="171450" indent="-171450">
              <a:buFontTx/>
              <a:buChar char="-"/>
            </a:pP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salarié</a:t>
            </a:r>
            <a:r>
              <a:rPr lang="fr-F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informe son N+1 et envoie les justificatifs </a:t>
            </a:r>
            <a:endParaRPr lang="fr-FR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N+1: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rentre les infos de l’absence sur le SIRH (dates), évalue la nécessité de remplacement et organise son service</a:t>
            </a:r>
          </a:p>
          <a:p>
            <a:pPr marL="171450" indent="-171450">
              <a:buFontTx/>
              <a:buChar char="-"/>
            </a:pPr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Responsable RH</a:t>
            </a:r>
            <a:r>
              <a:rPr lang="fr-FR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reçoit les justificatifs d’absence, réalise l’attestation de salaire et procède au recrutement si besoin, convoque aux visites médicales si besoin</a:t>
            </a:r>
          </a:p>
          <a:p>
            <a:pPr marL="171450" indent="-171450">
              <a:buFontTx/>
              <a:buChar char="-"/>
            </a:pP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Service Paye</a:t>
            </a:r>
            <a:r>
              <a:rPr lang="fr-FR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met en place la subrogation, fait des corrections avec le retour des IJSS et déclenche le complément de salaire prévoyance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Sécurité sociale: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traite la conformité des informations de salaire, le calcul et le versement des IJSS</a:t>
            </a:r>
          </a:p>
          <a:p>
            <a:pPr marL="171450" indent="-171450">
              <a:buFontTx/>
              <a:buChar char="-"/>
            </a:pPr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L’organisme de prévoyance</a:t>
            </a:r>
            <a:r>
              <a:rPr lang="fr-FR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effectue les versements complémentaires.</a:t>
            </a:r>
          </a:p>
          <a:p>
            <a:pPr marL="171450" indent="-171450">
              <a:buFontTx/>
              <a:buChar char="-"/>
            </a:pPr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Les collègues: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remplacement interne partiel, redistribution des taches ou forme le remplaçant </a:t>
            </a:r>
          </a:p>
          <a:p>
            <a:pPr marL="171450" indent="-171450">
              <a:buFontTx/>
              <a:buChar char="-"/>
            </a:pPr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comptabilité</a:t>
            </a:r>
            <a:r>
              <a:rPr lang="fr-FR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virement du salaire + suivi des IJSS, et complément de salaire</a:t>
            </a:r>
          </a:p>
          <a:p>
            <a:pPr marL="171450" indent="-171450">
              <a:buFontTx/>
              <a:buChar char="-"/>
            </a:pPr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 médecin du travail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: Valide la reprise de travail si arrêt de +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 jours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566405" y="1629650"/>
            <a:ext cx="207756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Livrable</a:t>
            </a:r>
            <a:endParaRPr lang="fr-FR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9341750" y="2030799"/>
            <a:ext cx="27969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endParaRPr lang="fr-F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fr-FR" sz="1150" dirty="0" smtClean="0">
                <a:latin typeface="Arial" panose="020B0604020202020204" pitchFamily="34" charset="0"/>
                <a:cs typeface="Arial" panose="020B0604020202020204" pitchFamily="34" charset="0"/>
              </a:rPr>
              <a:t>Bulletin de salaire avec subrogation et prévoyance</a:t>
            </a:r>
          </a:p>
          <a:p>
            <a:pPr marL="171450" indent="-171450">
              <a:buFontTx/>
              <a:buChar char="-"/>
            </a:pPr>
            <a:r>
              <a:rPr lang="fr-FR" sz="1150" dirty="0" smtClean="0">
                <a:latin typeface="Arial" panose="020B0604020202020204" pitchFamily="34" charset="0"/>
                <a:cs typeface="Arial" panose="020B0604020202020204" pitchFamily="34" charset="0"/>
              </a:rPr>
              <a:t>Attestation de salaire envoyée à la sécurité sociale </a:t>
            </a:r>
          </a:p>
          <a:p>
            <a:pPr marL="171450" indent="-171450">
              <a:buFontTx/>
              <a:buChar char="-"/>
            </a:pPr>
            <a:r>
              <a:rPr lang="fr-FR" sz="1150" dirty="0" smtClean="0">
                <a:latin typeface="Arial" panose="020B0604020202020204" pitchFamily="34" charset="0"/>
                <a:cs typeface="Arial" panose="020B0604020202020204" pitchFamily="34" charset="0"/>
              </a:rPr>
              <a:t>Procédure de remplacement du salarié absent </a:t>
            </a:r>
          </a:p>
          <a:p>
            <a:pPr marL="171450" indent="-171450">
              <a:buFontTx/>
              <a:buChar char="-"/>
            </a:pPr>
            <a:r>
              <a:rPr lang="fr-FR" sz="1150" dirty="0" smtClean="0">
                <a:latin typeface="Arial" panose="020B0604020202020204" pitchFamily="34" charset="0"/>
                <a:cs typeface="Arial" panose="020B0604020202020204" pitchFamily="34" charset="0"/>
              </a:rPr>
              <a:t>Les états de gestion (Tableaux de bords), fichier d’interface comptable réalisés</a:t>
            </a:r>
            <a:endParaRPr lang="fr-FR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9603327" y="4269230"/>
            <a:ext cx="2003727" cy="51935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Client</a:t>
            </a:r>
            <a:endParaRPr lang="fr-FR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9360862" y="4979617"/>
            <a:ext cx="26625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Le salarié</a:t>
            </a:r>
          </a:p>
          <a:p>
            <a:pPr marL="285750" indent="-285750">
              <a:buFontTx/>
              <a:buChar char="-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Le manager de proximité (N+1)</a:t>
            </a:r>
          </a:p>
          <a:p>
            <a:pPr marL="285750" indent="-285750">
              <a:buFontTx/>
              <a:buChar char="-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Les collègues/équipe du salarié</a:t>
            </a:r>
          </a:p>
          <a:p>
            <a:pPr marL="285750" indent="-285750">
              <a:buFontTx/>
              <a:buChar char="-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comptabilité</a:t>
            </a:r>
          </a:p>
          <a:p>
            <a:pPr marL="285750" indent="-285750">
              <a:buFontTx/>
              <a:buChar char="-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La sécurité sociale</a:t>
            </a:r>
          </a:p>
          <a:p>
            <a:pPr marL="285750" indent="-285750">
              <a:buFontTx/>
              <a:buChar char="-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L’organisme de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prévoyance </a:t>
            </a:r>
          </a:p>
          <a:p>
            <a:pPr marL="285750" indent="-285750">
              <a:buFontTx/>
              <a:buChar char="-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Le médecin du travail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lèche droite 22"/>
          <p:cNvSpPr/>
          <p:nvPr/>
        </p:nvSpPr>
        <p:spPr>
          <a:xfrm>
            <a:off x="1914520" y="2439411"/>
            <a:ext cx="373151" cy="2303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 vers le bas 23"/>
          <p:cNvSpPr/>
          <p:nvPr/>
        </p:nvSpPr>
        <p:spPr>
          <a:xfrm>
            <a:off x="2235558" y="776333"/>
            <a:ext cx="198334" cy="8453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e haut 24"/>
          <p:cNvSpPr/>
          <p:nvPr/>
        </p:nvSpPr>
        <p:spPr>
          <a:xfrm>
            <a:off x="2319603" y="3850036"/>
            <a:ext cx="262232" cy="25864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droite 25"/>
          <p:cNvSpPr/>
          <p:nvPr/>
        </p:nvSpPr>
        <p:spPr>
          <a:xfrm>
            <a:off x="8328756" y="1666854"/>
            <a:ext cx="1174368" cy="2382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7758953" y="150187"/>
            <a:ext cx="4264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/>
              <a:t>Cartographie processus du traitement de l’absence maladie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320809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500"/>
                            </p:stCondLst>
                            <p:childTnLst>
                              <p:par>
                                <p:cTn id="7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8" grpId="0"/>
      <p:bldP spid="10" grpId="0" animBg="1"/>
      <p:bldP spid="12" grpId="0" animBg="1"/>
      <p:bldP spid="13" grpId="0"/>
      <p:bldP spid="14" grpId="0" animBg="1"/>
      <p:bldP spid="15" grpId="0"/>
      <p:bldP spid="17" grpId="0" animBg="1"/>
      <p:bldP spid="18" grpId="0"/>
      <p:bldP spid="23" grpId="0" animBg="1"/>
      <p:bldP spid="24" grpId="0" animBg="1"/>
      <p:bldP spid="25" grpId="0" animBg="1"/>
      <p:bldP spid="26" grpId="0" animBg="1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716697"/>
          </a:xfrm>
        </p:spPr>
        <p:txBody>
          <a:bodyPr/>
          <a:lstStyle/>
          <a:p>
            <a:pPr lvl="0"/>
            <a:r>
              <a:rPr lang="fr-FR" sz="3600" dirty="0"/>
              <a:t>Le contrôle des taches et la check-list</a:t>
            </a:r>
          </a:p>
        </p:txBody>
      </p:sp>
      <p:sp>
        <p:nvSpPr>
          <p:cNvPr id="3" name="Espace réservé du contenu 2"/>
          <p:cNvSpPr txBox="1">
            <a:spLocks noGrp="1"/>
          </p:cNvSpPr>
          <p:nvPr>
            <p:ph idx="1"/>
          </p:nvPr>
        </p:nvSpPr>
        <p:spPr>
          <a:xfrm>
            <a:off x="477591" y="1481071"/>
            <a:ext cx="10515600" cy="5022762"/>
          </a:xfrm>
        </p:spPr>
        <p:txBody>
          <a:bodyPr anchor="ctr">
            <a:normAutofit lnSpcReduction="10000"/>
          </a:bodyPr>
          <a:lstStyle/>
          <a:p>
            <a:pPr lvl="0">
              <a:lnSpc>
                <a:spcPct val="70000"/>
              </a:lnSpc>
              <a:buFont typeface="Wingdings" pitchFamily="2"/>
              <a:buChar char="Ø"/>
            </a:pPr>
            <a:r>
              <a:rPr lang="fr-FR" sz="2000" b="1" dirty="0">
                <a:latin typeface="Arial" pitchFamily="34"/>
                <a:cs typeface="Arial" pitchFamily="34"/>
              </a:rPr>
              <a:t>3-Déclaration auprès de la sécu, envoi du </a:t>
            </a:r>
            <a:r>
              <a:rPr lang="fr-FR" sz="2000" b="1" dirty="0" err="1">
                <a:latin typeface="Arial" pitchFamily="34"/>
                <a:cs typeface="Arial" pitchFamily="34"/>
              </a:rPr>
              <a:t>Cerfa</a:t>
            </a:r>
            <a:r>
              <a:rPr lang="fr-FR" sz="2000" b="1" dirty="0">
                <a:latin typeface="Arial" pitchFamily="34"/>
                <a:cs typeface="Arial" pitchFamily="34"/>
              </a:rPr>
              <a:t> 11135*03 ou dématérialisation</a:t>
            </a:r>
          </a:p>
          <a:p>
            <a:pPr lvl="0">
              <a:lnSpc>
                <a:spcPct val="70000"/>
              </a:lnSpc>
              <a:buFont typeface="Wingdings" pitchFamily="2"/>
              <a:buChar char="Ø"/>
            </a:pPr>
            <a:endParaRPr lang="fr-FR" sz="1300" dirty="0">
              <a:latin typeface="Arial" pitchFamily="34"/>
              <a:cs typeface="Arial" pitchFamily="34"/>
            </a:endParaRPr>
          </a:p>
          <a:p>
            <a:pPr lvl="1">
              <a:lnSpc>
                <a:spcPct val="70000"/>
              </a:lnSpc>
              <a:buFont typeface="Wingdings" pitchFamily="2"/>
              <a:buChar char="Ø"/>
            </a:pPr>
            <a:r>
              <a:rPr lang="fr-FR" sz="1600" b="1" dirty="0">
                <a:latin typeface="Arial" pitchFamily="34"/>
                <a:cs typeface="Arial" pitchFamily="34"/>
              </a:rPr>
              <a:t>Éditer attestation 11135*2 ou déclarer via net entreprise en indiquant les dates de début et fin de subrogation avec 3 derniers salaires </a:t>
            </a:r>
            <a:r>
              <a:rPr lang="fr-FR" sz="1600" b="1" dirty="0" smtClean="0">
                <a:latin typeface="Arial" pitchFamily="34"/>
                <a:cs typeface="Arial" pitchFamily="34"/>
              </a:rPr>
              <a:t>perçus</a:t>
            </a:r>
          </a:p>
          <a:p>
            <a:pPr lvl="1">
              <a:lnSpc>
                <a:spcPct val="70000"/>
              </a:lnSpc>
              <a:buFont typeface="Wingdings" pitchFamily="2"/>
              <a:buChar char="Ø"/>
            </a:pPr>
            <a:r>
              <a:rPr lang="fr-FR" sz="1600" b="1" dirty="0" smtClean="0">
                <a:solidFill>
                  <a:srgbClr val="FF0000"/>
                </a:solidFill>
                <a:latin typeface="Arial" pitchFamily="34"/>
                <a:cs typeface="Arial" pitchFamily="34"/>
              </a:rPr>
              <a:t>Elément bloquant si non conforme aux attentes de la Sécurité Sociale, non versement des IJSS</a:t>
            </a:r>
          </a:p>
          <a:p>
            <a:pPr lvl="1">
              <a:lnSpc>
                <a:spcPct val="70000"/>
              </a:lnSpc>
              <a:buFont typeface="Wingdings" pitchFamily="2"/>
              <a:buChar char="Ø"/>
            </a:pPr>
            <a:endParaRPr lang="fr-FR" sz="1500" b="1" dirty="0">
              <a:solidFill>
                <a:srgbClr val="FF0000"/>
              </a:solidFill>
              <a:latin typeface="Arial" pitchFamily="34"/>
              <a:cs typeface="Arial" pitchFamily="34"/>
            </a:endParaRP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>
                <a:latin typeface="Arial" pitchFamily="34"/>
                <a:cs typeface="Arial" pitchFamily="34"/>
              </a:rPr>
              <a:t>Vérifier la validité des documents fournis : (Arrêt maladie </a:t>
            </a:r>
            <a:r>
              <a:rPr lang="fr-FR" sz="1400" dirty="0" err="1">
                <a:latin typeface="Arial" pitchFamily="34"/>
                <a:cs typeface="Arial" pitchFamily="34"/>
              </a:rPr>
              <a:t>cerfa</a:t>
            </a:r>
            <a:r>
              <a:rPr lang="fr-FR" sz="1400" dirty="0">
                <a:latin typeface="Arial" pitchFamily="34"/>
                <a:cs typeface="Arial" pitchFamily="34"/>
              </a:rPr>
              <a:t> N° 10170*05, Bulletin d’hospitalisation, Certificat médical)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>
                <a:latin typeface="Arial" pitchFamily="34"/>
                <a:cs typeface="Arial" pitchFamily="34"/>
              </a:rPr>
              <a:t>Au préalable avoir un compte </a:t>
            </a:r>
            <a:r>
              <a:rPr lang="fr-FR" sz="1400" dirty="0" smtClean="0">
                <a:latin typeface="Arial" pitchFamily="34"/>
                <a:cs typeface="Arial" pitchFamily="34"/>
              </a:rPr>
              <a:t>Net-entreprises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 smtClean="0">
                <a:latin typeface="Arial" pitchFamily="34"/>
                <a:cs typeface="Arial" pitchFamily="34"/>
              </a:rPr>
              <a:t> </a:t>
            </a:r>
            <a:r>
              <a:rPr lang="fr-FR" sz="1400" dirty="0">
                <a:latin typeface="Arial" pitchFamily="34"/>
                <a:cs typeface="Arial" pitchFamily="34"/>
              </a:rPr>
              <a:t>M</a:t>
            </a:r>
            <a:r>
              <a:rPr lang="fr-FR" sz="1400" dirty="0" smtClean="0">
                <a:latin typeface="Arial" pitchFamily="34"/>
                <a:cs typeface="Arial" pitchFamily="34"/>
              </a:rPr>
              <a:t>ettre </a:t>
            </a:r>
            <a:r>
              <a:rPr lang="fr-FR" sz="1400" dirty="0">
                <a:latin typeface="Arial" pitchFamily="34"/>
                <a:cs typeface="Arial" pitchFamily="34"/>
              </a:rPr>
              <a:t>à jour la liste des habilitations de </a:t>
            </a:r>
            <a:r>
              <a:rPr lang="fr-FR" sz="1400" dirty="0" smtClean="0">
                <a:latin typeface="Arial" pitchFamily="34"/>
                <a:cs typeface="Arial" pitchFamily="34"/>
              </a:rPr>
              <a:t>déclaration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 smtClean="0">
                <a:latin typeface="Arial" pitchFamily="34"/>
                <a:cs typeface="Arial" pitchFamily="34"/>
              </a:rPr>
              <a:t>Choisir </a:t>
            </a:r>
            <a:r>
              <a:rPr lang="fr-FR" sz="1400" dirty="0">
                <a:latin typeface="Arial" pitchFamily="34"/>
                <a:cs typeface="Arial" pitchFamily="34"/>
              </a:rPr>
              <a:t>le mode de transmission « saisie formulaire écran </a:t>
            </a:r>
            <a:r>
              <a:rPr lang="fr-FR" sz="1400" dirty="0" smtClean="0">
                <a:latin typeface="Arial" pitchFamily="34"/>
                <a:cs typeface="Arial" pitchFamily="34"/>
              </a:rPr>
              <a:t>»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 smtClean="0">
                <a:latin typeface="Arial" pitchFamily="34"/>
                <a:cs typeface="Arial" pitchFamily="34"/>
              </a:rPr>
              <a:t>Indiquer le motif de l’arrêt de travail (maladie, maternité,)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 smtClean="0">
                <a:latin typeface="Arial" pitchFamily="34"/>
                <a:cs typeface="Arial" pitchFamily="34"/>
              </a:rPr>
              <a:t>Saisir </a:t>
            </a:r>
            <a:r>
              <a:rPr lang="fr-FR" sz="1400" dirty="0">
                <a:latin typeface="Arial" pitchFamily="34"/>
                <a:cs typeface="Arial" pitchFamily="34"/>
              </a:rPr>
              <a:t>les informations sur le salarié (Non, prénom, N° </a:t>
            </a:r>
            <a:r>
              <a:rPr lang="fr-FR" sz="1400" dirty="0" smtClean="0">
                <a:latin typeface="Arial" pitchFamily="34"/>
                <a:cs typeface="Arial" pitchFamily="34"/>
              </a:rPr>
              <a:t>Sécurité social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>
                <a:latin typeface="Arial" pitchFamily="34"/>
                <a:cs typeface="Arial" pitchFamily="34"/>
              </a:rPr>
              <a:t>V</a:t>
            </a:r>
            <a:r>
              <a:rPr lang="fr-FR" sz="1400" dirty="0" smtClean="0">
                <a:latin typeface="Arial" pitchFamily="34"/>
                <a:cs typeface="Arial" pitchFamily="34"/>
              </a:rPr>
              <a:t>alider </a:t>
            </a:r>
            <a:r>
              <a:rPr lang="fr-FR" sz="1400" dirty="0">
                <a:latin typeface="Arial" pitchFamily="34"/>
                <a:cs typeface="Arial" pitchFamily="34"/>
              </a:rPr>
              <a:t>les droits Sécurité </a:t>
            </a:r>
            <a:r>
              <a:rPr lang="fr-FR" sz="1400" dirty="0" smtClean="0">
                <a:latin typeface="Arial" pitchFamily="34"/>
                <a:cs typeface="Arial" pitchFamily="34"/>
              </a:rPr>
              <a:t>social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 smtClean="0">
                <a:latin typeface="Arial" pitchFamily="34"/>
                <a:cs typeface="Arial" pitchFamily="34"/>
              </a:rPr>
              <a:t>Indiquer la Date </a:t>
            </a:r>
            <a:r>
              <a:rPr lang="fr-FR" sz="1400" dirty="0">
                <a:latin typeface="Arial" pitchFamily="34"/>
                <a:cs typeface="Arial" pitchFamily="34"/>
              </a:rPr>
              <a:t>du  dernier jour de travail : notez le dernier jour de présence du salarié dans l’entreprise, même si la journée de travail n'a pas été </a:t>
            </a:r>
            <a:r>
              <a:rPr lang="fr-FR" sz="1400" dirty="0" smtClean="0">
                <a:latin typeface="Arial" pitchFamily="34"/>
                <a:cs typeface="Arial" pitchFamily="34"/>
              </a:rPr>
              <a:t>achevée.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 smtClean="0">
                <a:latin typeface="Arial" pitchFamily="34"/>
                <a:cs typeface="Arial" pitchFamily="34"/>
              </a:rPr>
              <a:t>Indiquer la Date </a:t>
            </a:r>
            <a:r>
              <a:rPr lang="fr-FR" sz="1400" dirty="0">
                <a:latin typeface="Arial" pitchFamily="34"/>
                <a:cs typeface="Arial" pitchFamily="34"/>
              </a:rPr>
              <a:t>de reprise du travail :Si le salarié n'a pas encore repris son travail </a:t>
            </a:r>
            <a:r>
              <a:rPr lang="fr-FR" sz="1400" dirty="0" smtClean="0">
                <a:latin typeface="Arial" pitchFamily="34"/>
                <a:cs typeface="Arial" pitchFamily="34"/>
              </a:rPr>
              <a:t>cochez </a:t>
            </a:r>
            <a:r>
              <a:rPr lang="fr-FR" sz="1400" dirty="0">
                <a:latin typeface="Arial" pitchFamily="34"/>
                <a:cs typeface="Arial" pitchFamily="34"/>
              </a:rPr>
              <a:t>la case « non repris à ce jour </a:t>
            </a:r>
            <a:r>
              <a:rPr lang="fr-FR" sz="1400" dirty="0" smtClean="0">
                <a:latin typeface="Arial" pitchFamily="34"/>
                <a:cs typeface="Arial" pitchFamily="34"/>
              </a:rPr>
              <a:t>».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 smtClean="0">
                <a:latin typeface="Arial" pitchFamily="34"/>
                <a:cs typeface="Arial" pitchFamily="34"/>
              </a:rPr>
              <a:t>Saisir </a:t>
            </a:r>
            <a:r>
              <a:rPr lang="fr-FR" sz="1400" dirty="0">
                <a:latin typeface="Arial" pitchFamily="34"/>
                <a:cs typeface="Arial" pitchFamily="34"/>
              </a:rPr>
              <a:t>les salaires à prendre en </a:t>
            </a:r>
            <a:r>
              <a:rPr lang="fr-FR" sz="1400" dirty="0" smtClean="0">
                <a:latin typeface="Arial" pitchFamily="34"/>
                <a:cs typeface="Arial" pitchFamily="34"/>
              </a:rPr>
              <a:t>référence soit</a:t>
            </a:r>
            <a:r>
              <a:rPr lang="fr-FR" sz="1400" dirty="0">
                <a:latin typeface="Arial" pitchFamily="34"/>
                <a:cs typeface="Arial" pitchFamily="34"/>
              </a:rPr>
              <a:t> les montants des 3 derniers </a:t>
            </a:r>
            <a:r>
              <a:rPr lang="fr-FR" sz="1400" dirty="0" smtClean="0">
                <a:latin typeface="Arial" pitchFamily="34"/>
                <a:cs typeface="Arial" pitchFamily="34"/>
              </a:rPr>
              <a:t>mois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 smtClean="0">
                <a:latin typeface="Arial" pitchFamily="34"/>
                <a:cs typeface="Arial" pitchFamily="34"/>
              </a:rPr>
              <a:t>Valider </a:t>
            </a:r>
            <a:r>
              <a:rPr lang="fr-FR" sz="1400" dirty="0">
                <a:latin typeface="Arial" pitchFamily="34"/>
                <a:cs typeface="Arial" pitchFamily="34"/>
              </a:rPr>
              <a:t>la subrogation en précisant la période maximale pendant laquelle le salaire est </a:t>
            </a:r>
            <a:r>
              <a:rPr lang="fr-FR" sz="1400" dirty="0" smtClean="0">
                <a:latin typeface="Arial" pitchFamily="34"/>
                <a:cs typeface="Arial" pitchFamily="34"/>
              </a:rPr>
              <a:t>maintenu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 smtClean="0">
                <a:latin typeface="Arial" pitchFamily="34"/>
                <a:cs typeface="Arial" pitchFamily="34"/>
              </a:rPr>
              <a:t>Apposer </a:t>
            </a:r>
            <a:r>
              <a:rPr lang="fr-FR" sz="1400" dirty="0">
                <a:latin typeface="Arial" pitchFamily="34"/>
                <a:cs typeface="Arial" pitchFamily="34"/>
              </a:rPr>
              <a:t>la signature électronique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>
                <a:latin typeface="Arial" pitchFamily="34"/>
                <a:cs typeface="Arial" pitchFamily="34"/>
              </a:rPr>
              <a:t>Editer le document et mettre une version papier dans le dossier du salarié</a:t>
            </a:r>
          </a:p>
          <a:p>
            <a:pPr lvl="2">
              <a:lnSpc>
                <a:spcPct val="70000"/>
              </a:lnSpc>
              <a:buFont typeface="Wingdings" pitchFamily="2"/>
              <a:buChar char="Ø"/>
            </a:pPr>
            <a:r>
              <a:rPr lang="fr-FR" sz="1400" dirty="0">
                <a:latin typeface="Arial" pitchFamily="34"/>
                <a:cs typeface="Arial" pitchFamily="34"/>
              </a:rPr>
              <a:t>Suivre l’état des versements des IJSS sur le site net-entreprise</a:t>
            </a:r>
          </a:p>
          <a:p>
            <a:pPr lvl="3">
              <a:lnSpc>
                <a:spcPct val="70000"/>
              </a:lnSpc>
              <a:buFont typeface="Wingdings" pitchFamily="2"/>
              <a:buChar char="Ø"/>
            </a:pPr>
            <a:endParaRPr lang="fr-FR" sz="1100" dirty="0">
              <a:latin typeface="Arial" pitchFamily="34"/>
              <a:cs typeface="Arial" pitchFamily="34"/>
            </a:endParaRPr>
          </a:p>
          <a:p>
            <a:pPr lvl="0">
              <a:lnSpc>
                <a:spcPct val="70000"/>
              </a:lnSpc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97823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9235" y="0"/>
            <a:ext cx="10515600" cy="1325563"/>
          </a:xfrm>
        </p:spPr>
        <p:txBody>
          <a:bodyPr/>
          <a:lstStyle/>
          <a:p>
            <a:pPr algn="ctr"/>
            <a:r>
              <a:rPr lang="fr-FR" dirty="0" smtClean="0"/>
              <a:t>Focus : la prolongation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04047"/>
            <a:ext cx="12191999" cy="59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8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672" y="0"/>
            <a:ext cx="10515600" cy="1325563"/>
          </a:xfrm>
        </p:spPr>
        <p:txBody>
          <a:bodyPr/>
          <a:lstStyle/>
          <a:p>
            <a:pPr algn="ctr"/>
            <a:r>
              <a:rPr lang="fr-FR" dirty="0" smtClean="0"/>
              <a:t>Focus : la </a:t>
            </a:r>
            <a:r>
              <a:rPr lang="fr-FR" dirty="0"/>
              <a:t>prolongation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8496"/>
            <a:ext cx="12192000" cy="394447"/>
          </a:xfrm>
          <a:prstGeom prst="rect">
            <a:avLst/>
          </a:prstGeom>
        </p:spPr>
      </p:pic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792943"/>
            <a:ext cx="12192000" cy="446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8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Encrier">
  <a:themeElements>
    <a:clrScheme name="Encrier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Encrier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Encrier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Encrier.thmx</Template>
  <TotalTime>1991</TotalTime>
  <Words>645</Words>
  <Application>Microsoft Office PowerPoint</Application>
  <PresentationFormat>Grand écran</PresentationFormat>
  <Paragraphs>100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Goudy Old Style</vt:lpstr>
      <vt:lpstr>Impact</vt:lpstr>
      <vt:lpstr>Rockwell</vt:lpstr>
      <vt:lpstr>Times New Roman</vt:lpstr>
      <vt:lpstr>Wingdings</vt:lpstr>
      <vt:lpstr>Encrier</vt:lpstr>
      <vt:lpstr>Présentation PowerPoint</vt:lpstr>
      <vt:lpstr>Incidence de l’absence maladie</vt:lpstr>
      <vt:lpstr>Absentéisme</vt:lpstr>
      <vt:lpstr>Quelques chiffres et notions clés  </vt:lpstr>
      <vt:lpstr>Définition du cadre </vt:lpstr>
      <vt:lpstr>Présentation PowerPoint</vt:lpstr>
      <vt:lpstr>Le contrôle des taches et la check-list</vt:lpstr>
      <vt:lpstr>Focus : la prolongation</vt:lpstr>
      <vt:lpstr>Focus : la prolongation</vt:lpstr>
      <vt:lpstr>Focus : la prolongation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FONTANEL Emilie</dc:creator>
  <cp:lastModifiedBy>FONTANEL Emilie</cp:lastModifiedBy>
  <cp:revision>116</cp:revision>
  <dcterms:created xsi:type="dcterms:W3CDTF">2014-09-13T11:01:24Z</dcterms:created>
  <dcterms:modified xsi:type="dcterms:W3CDTF">2014-10-02T05:41:24Z</dcterms:modified>
</cp:coreProperties>
</file>