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2" r:id="rId2"/>
    <p:sldId id="277" r:id="rId3"/>
    <p:sldId id="262" r:id="rId4"/>
    <p:sldId id="270" r:id="rId5"/>
    <p:sldId id="269" r:id="rId6"/>
    <p:sldId id="264" r:id="rId7"/>
    <p:sldId id="265" r:id="rId8"/>
    <p:sldId id="266" r:id="rId9"/>
    <p:sldId id="267" r:id="rId10"/>
    <p:sldId id="268" r:id="rId11"/>
    <p:sldId id="276" r:id="rId12"/>
    <p:sldId id="274" r:id="rId13"/>
    <p:sldId id="257" r:id="rId14"/>
    <p:sldId id="261" r:id="rId15"/>
    <p:sldId id="259" r:id="rId16"/>
    <p:sldId id="258" r:id="rId17"/>
    <p:sldId id="260" r:id="rId18"/>
    <p:sldId id="271" r:id="rId19"/>
    <p:sldId id="27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5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78" autoAdjust="0"/>
    <p:restoredTop sz="94660"/>
  </p:normalViewPr>
  <p:slideViewPr>
    <p:cSldViewPr snapToGrid="0">
      <p:cViewPr varScale="1">
        <p:scale>
          <a:sx n="74" d="100"/>
          <a:sy n="74" d="100"/>
        </p:scale>
        <p:origin x="27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9C5B0-20B9-9941-A120-084948B3C359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48DE3C99-9A4A-7846-8F8A-77248FDDCD41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1</a:t>
          </a:r>
          <a:r>
            <a:rPr lang="fr-FR" baseline="30000" dirty="0" smtClean="0"/>
            <a:t>ère</a:t>
          </a:r>
          <a:r>
            <a:rPr lang="fr-FR" dirty="0" smtClean="0"/>
            <a:t> visite médicale</a:t>
          </a:r>
          <a:endParaRPr lang="fr-FR" dirty="0"/>
        </a:p>
      </dgm:t>
    </dgm:pt>
    <dgm:pt modelId="{AD9B63DF-DF4F-B347-A9A9-0329A8679406}" type="parTrans" cxnId="{5600BED1-80FF-D64F-8C8B-6FA4DA2CC2D1}">
      <dgm:prSet/>
      <dgm:spPr/>
      <dgm:t>
        <a:bodyPr/>
        <a:lstStyle/>
        <a:p>
          <a:endParaRPr lang="fr-FR"/>
        </a:p>
      </dgm:t>
    </dgm:pt>
    <dgm:pt modelId="{CDB324A2-EFA2-644D-A7F3-4F465F20FCF5}" type="sibTrans" cxnId="{5600BED1-80FF-D64F-8C8B-6FA4DA2CC2D1}">
      <dgm:prSet/>
      <dgm:spPr/>
      <dgm:t>
        <a:bodyPr/>
        <a:lstStyle/>
        <a:p>
          <a:endParaRPr lang="fr-FR"/>
        </a:p>
      </dgm:t>
    </dgm:pt>
    <dgm:pt modelId="{11B622C5-44D3-6141-A689-74DE95EC9F69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Avis médical</a:t>
          </a:r>
          <a:endParaRPr lang="fr-FR" dirty="0"/>
        </a:p>
      </dgm:t>
    </dgm:pt>
    <dgm:pt modelId="{30C58FCD-9024-D746-ADD4-AAEE915D95BE}" type="parTrans" cxnId="{354C2F9E-9807-E942-B355-25ADDF6402E5}">
      <dgm:prSet/>
      <dgm:spPr/>
      <dgm:t>
        <a:bodyPr/>
        <a:lstStyle/>
        <a:p>
          <a:endParaRPr lang="fr-FR"/>
        </a:p>
      </dgm:t>
    </dgm:pt>
    <dgm:pt modelId="{B9B68F28-7080-3F46-BA76-B50EF63E3B01}" type="sibTrans" cxnId="{354C2F9E-9807-E942-B355-25ADDF6402E5}">
      <dgm:prSet/>
      <dgm:spPr/>
      <dgm:t>
        <a:bodyPr/>
        <a:lstStyle/>
        <a:p>
          <a:endParaRPr lang="fr-FR"/>
        </a:p>
      </dgm:t>
    </dgm:pt>
    <dgm:pt modelId="{29666A57-4022-3142-B01D-C63C2EBAA88F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Etude du poste</a:t>
          </a:r>
          <a:endParaRPr lang="fr-FR" dirty="0"/>
        </a:p>
      </dgm:t>
    </dgm:pt>
    <dgm:pt modelId="{2CB8F22F-64C0-1543-A5AA-4286724FBADE}" type="parTrans" cxnId="{41734E6E-3438-3C40-BED6-0B31480AD182}">
      <dgm:prSet/>
      <dgm:spPr/>
      <dgm:t>
        <a:bodyPr/>
        <a:lstStyle/>
        <a:p>
          <a:endParaRPr lang="fr-FR"/>
        </a:p>
      </dgm:t>
    </dgm:pt>
    <dgm:pt modelId="{30511178-94AE-2A46-9CF5-93CC1334E2A9}" type="sibTrans" cxnId="{41734E6E-3438-3C40-BED6-0B31480AD182}">
      <dgm:prSet/>
      <dgm:spPr/>
      <dgm:t>
        <a:bodyPr/>
        <a:lstStyle/>
        <a:p>
          <a:endParaRPr lang="fr-FR"/>
        </a:p>
      </dgm:t>
    </dgm:pt>
    <dgm:pt modelId="{42B96887-79DE-8042-A69C-3A6970677AD0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Deuxième visite médicale</a:t>
          </a:r>
          <a:endParaRPr lang="fr-FR" dirty="0"/>
        </a:p>
      </dgm:t>
    </dgm:pt>
    <dgm:pt modelId="{59A31095-A24D-9645-8B59-41EEE2E49D7B}" type="parTrans" cxnId="{CD6E468F-B2AC-5F4E-87B7-EF00080E4080}">
      <dgm:prSet/>
      <dgm:spPr/>
      <dgm:t>
        <a:bodyPr/>
        <a:lstStyle/>
        <a:p>
          <a:endParaRPr lang="fr-FR"/>
        </a:p>
      </dgm:t>
    </dgm:pt>
    <dgm:pt modelId="{091357A1-CFF1-CE40-8C9A-D5F33F2CA93D}" type="sibTrans" cxnId="{CD6E468F-B2AC-5F4E-87B7-EF00080E4080}">
      <dgm:prSet/>
      <dgm:spPr/>
      <dgm:t>
        <a:bodyPr/>
        <a:lstStyle/>
        <a:p>
          <a:endParaRPr lang="fr-FR"/>
        </a:p>
      </dgm:t>
    </dgm:pt>
    <dgm:pt modelId="{60787032-6721-D94F-84D6-851A4F8DB033}" type="pres">
      <dgm:prSet presAssocID="{17B9C5B0-20B9-9941-A120-084948B3C359}" presName="Name0" presStyleCnt="0">
        <dgm:presLayoutVars>
          <dgm:dir/>
          <dgm:resizeHandles val="exact"/>
        </dgm:presLayoutVars>
      </dgm:prSet>
      <dgm:spPr/>
    </dgm:pt>
    <dgm:pt modelId="{3912A5D8-A6A6-F242-B8DA-299BE42E61FC}" type="pres">
      <dgm:prSet presAssocID="{48DE3C99-9A4A-7846-8F8A-77248FDDCD4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A4FBB0-99BF-A146-8B9A-C0E7C143F13A}" type="pres">
      <dgm:prSet presAssocID="{CDB324A2-EFA2-644D-A7F3-4F465F20FCF5}" presName="sibTrans" presStyleLbl="sibTrans2D1" presStyleIdx="0" presStyleCnt="3"/>
      <dgm:spPr/>
      <dgm:t>
        <a:bodyPr/>
        <a:lstStyle/>
        <a:p>
          <a:endParaRPr lang="fr-FR"/>
        </a:p>
      </dgm:t>
    </dgm:pt>
    <dgm:pt modelId="{18F2C609-A34D-EA4C-A132-81A6D089ADC8}" type="pres">
      <dgm:prSet presAssocID="{CDB324A2-EFA2-644D-A7F3-4F465F20FCF5}" presName="connectorText" presStyleLbl="sibTrans2D1" presStyleIdx="0" presStyleCnt="3"/>
      <dgm:spPr/>
      <dgm:t>
        <a:bodyPr/>
        <a:lstStyle/>
        <a:p>
          <a:endParaRPr lang="fr-FR"/>
        </a:p>
      </dgm:t>
    </dgm:pt>
    <dgm:pt modelId="{E857E259-436F-294E-9E2D-F0F317DEB992}" type="pres">
      <dgm:prSet presAssocID="{11B622C5-44D3-6141-A689-74DE95EC9F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5E5365F-9B18-5B4E-8A65-B94FABF5B5D4}" type="pres">
      <dgm:prSet presAssocID="{B9B68F28-7080-3F46-BA76-B50EF63E3B01}" presName="sibTrans" presStyleLbl="sibTrans2D1" presStyleIdx="1" presStyleCnt="3"/>
      <dgm:spPr/>
      <dgm:t>
        <a:bodyPr/>
        <a:lstStyle/>
        <a:p>
          <a:endParaRPr lang="fr-FR"/>
        </a:p>
      </dgm:t>
    </dgm:pt>
    <dgm:pt modelId="{85AACBAA-9D21-9C42-9F6D-843126D5D603}" type="pres">
      <dgm:prSet presAssocID="{B9B68F28-7080-3F46-BA76-B50EF63E3B01}" presName="connectorText" presStyleLbl="sibTrans2D1" presStyleIdx="1" presStyleCnt="3"/>
      <dgm:spPr/>
      <dgm:t>
        <a:bodyPr/>
        <a:lstStyle/>
        <a:p>
          <a:endParaRPr lang="fr-FR"/>
        </a:p>
      </dgm:t>
    </dgm:pt>
    <dgm:pt modelId="{A7D0C24B-EF4B-4D4B-800A-602030A0890E}" type="pres">
      <dgm:prSet presAssocID="{29666A57-4022-3142-B01D-C63C2EBAA88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231A175-EE4B-2E47-9B49-A5BB1C364634}" type="pres">
      <dgm:prSet presAssocID="{30511178-94AE-2A46-9CF5-93CC1334E2A9}" presName="sibTrans" presStyleLbl="sibTrans2D1" presStyleIdx="2" presStyleCnt="3"/>
      <dgm:spPr/>
      <dgm:t>
        <a:bodyPr/>
        <a:lstStyle/>
        <a:p>
          <a:endParaRPr lang="fr-FR"/>
        </a:p>
      </dgm:t>
    </dgm:pt>
    <dgm:pt modelId="{7639E6FC-B024-E84D-863B-B82920591299}" type="pres">
      <dgm:prSet presAssocID="{30511178-94AE-2A46-9CF5-93CC1334E2A9}" presName="connectorText" presStyleLbl="sibTrans2D1" presStyleIdx="2" presStyleCnt="3"/>
      <dgm:spPr/>
      <dgm:t>
        <a:bodyPr/>
        <a:lstStyle/>
        <a:p>
          <a:endParaRPr lang="fr-FR"/>
        </a:p>
      </dgm:t>
    </dgm:pt>
    <dgm:pt modelId="{F22DB9E8-9172-D942-B380-32EE8F204BE7}" type="pres">
      <dgm:prSet presAssocID="{42B96887-79DE-8042-A69C-3A6970677AD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5600BED1-80FF-D64F-8C8B-6FA4DA2CC2D1}" srcId="{17B9C5B0-20B9-9941-A120-084948B3C359}" destId="{48DE3C99-9A4A-7846-8F8A-77248FDDCD41}" srcOrd="0" destOrd="0" parTransId="{AD9B63DF-DF4F-B347-A9A9-0329A8679406}" sibTransId="{CDB324A2-EFA2-644D-A7F3-4F465F20FCF5}"/>
    <dgm:cxn modelId="{DCF934E2-ABD9-3D4F-9113-8360A924D53F}" type="presOf" srcId="{42B96887-79DE-8042-A69C-3A6970677AD0}" destId="{F22DB9E8-9172-D942-B380-32EE8F204BE7}" srcOrd="0" destOrd="0" presId="urn:microsoft.com/office/officeart/2005/8/layout/process1"/>
    <dgm:cxn modelId="{CD6E468F-B2AC-5F4E-87B7-EF00080E4080}" srcId="{17B9C5B0-20B9-9941-A120-084948B3C359}" destId="{42B96887-79DE-8042-A69C-3A6970677AD0}" srcOrd="3" destOrd="0" parTransId="{59A31095-A24D-9645-8B59-41EEE2E49D7B}" sibTransId="{091357A1-CFF1-CE40-8C9A-D5F33F2CA93D}"/>
    <dgm:cxn modelId="{A8D68349-9164-2F43-81A5-63D6547B0F6B}" type="presOf" srcId="{17B9C5B0-20B9-9941-A120-084948B3C359}" destId="{60787032-6721-D94F-84D6-851A4F8DB033}" srcOrd="0" destOrd="0" presId="urn:microsoft.com/office/officeart/2005/8/layout/process1"/>
    <dgm:cxn modelId="{3D9BA67F-DA5B-D94B-8F22-368D51D96F3A}" type="presOf" srcId="{30511178-94AE-2A46-9CF5-93CC1334E2A9}" destId="{7639E6FC-B024-E84D-863B-B82920591299}" srcOrd="1" destOrd="0" presId="urn:microsoft.com/office/officeart/2005/8/layout/process1"/>
    <dgm:cxn modelId="{9F002AA9-1798-DB43-9FD9-489B4465A024}" type="presOf" srcId="{B9B68F28-7080-3F46-BA76-B50EF63E3B01}" destId="{A5E5365F-9B18-5B4E-8A65-B94FABF5B5D4}" srcOrd="0" destOrd="0" presId="urn:microsoft.com/office/officeart/2005/8/layout/process1"/>
    <dgm:cxn modelId="{41734E6E-3438-3C40-BED6-0B31480AD182}" srcId="{17B9C5B0-20B9-9941-A120-084948B3C359}" destId="{29666A57-4022-3142-B01D-C63C2EBAA88F}" srcOrd="2" destOrd="0" parTransId="{2CB8F22F-64C0-1543-A5AA-4286724FBADE}" sibTransId="{30511178-94AE-2A46-9CF5-93CC1334E2A9}"/>
    <dgm:cxn modelId="{CDEAA9A5-A63E-6A49-B332-096023B127F4}" type="presOf" srcId="{29666A57-4022-3142-B01D-C63C2EBAA88F}" destId="{A7D0C24B-EF4B-4D4B-800A-602030A0890E}" srcOrd="0" destOrd="0" presId="urn:microsoft.com/office/officeart/2005/8/layout/process1"/>
    <dgm:cxn modelId="{354C2F9E-9807-E942-B355-25ADDF6402E5}" srcId="{17B9C5B0-20B9-9941-A120-084948B3C359}" destId="{11B622C5-44D3-6141-A689-74DE95EC9F69}" srcOrd="1" destOrd="0" parTransId="{30C58FCD-9024-D746-ADD4-AAEE915D95BE}" sibTransId="{B9B68F28-7080-3F46-BA76-B50EF63E3B01}"/>
    <dgm:cxn modelId="{E69AA9AF-A96F-4942-BA71-C23177748DB6}" type="presOf" srcId="{CDB324A2-EFA2-644D-A7F3-4F465F20FCF5}" destId="{ACA4FBB0-99BF-A146-8B9A-C0E7C143F13A}" srcOrd="0" destOrd="0" presId="urn:microsoft.com/office/officeart/2005/8/layout/process1"/>
    <dgm:cxn modelId="{46622510-8FA0-EA4B-B526-A2CA35B9F4B0}" type="presOf" srcId="{B9B68F28-7080-3F46-BA76-B50EF63E3B01}" destId="{85AACBAA-9D21-9C42-9F6D-843126D5D603}" srcOrd="1" destOrd="0" presId="urn:microsoft.com/office/officeart/2005/8/layout/process1"/>
    <dgm:cxn modelId="{6ED53754-CAA7-0C48-ACD1-798CB96005DB}" type="presOf" srcId="{48DE3C99-9A4A-7846-8F8A-77248FDDCD41}" destId="{3912A5D8-A6A6-F242-B8DA-299BE42E61FC}" srcOrd="0" destOrd="0" presId="urn:microsoft.com/office/officeart/2005/8/layout/process1"/>
    <dgm:cxn modelId="{1045E17C-45AF-6940-A251-97748652C516}" type="presOf" srcId="{CDB324A2-EFA2-644D-A7F3-4F465F20FCF5}" destId="{18F2C609-A34D-EA4C-A132-81A6D089ADC8}" srcOrd="1" destOrd="0" presId="urn:microsoft.com/office/officeart/2005/8/layout/process1"/>
    <dgm:cxn modelId="{88ECABE0-0021-C249-A656-A994AD3C13AF}" type="presOf" srcId="{11B622C5-44D3-6141-A689-74DE95EC9F69}" destId="{E857E259-436F-294E-9E2D-F0F317DEB992}" srcOrd="0" destOrd="0" presId="urn:microsoft.com/office/officeart/2005/8/layout/process1"/>
    <dgm:cxn modelId="{B280611E-BBF9-174E-8677-9AAEAAE6ED9F}" type="presOf" srcId="{30511178-94AE-2A46-9CF5-93CC1334E2A9}" destId="{1231A175-EE4B-2E47-9B49-A5BB1C364634}" srcOrd="0" destOrd="0" presId="urn:microsoft.com/office/officeart/2005/8/layout/process1"/>
    <dgm:cxn modelId="{D0F3869F-B5E7-AC4F-8731-617720EBC2FB}" type="presParOf" srcId="{60787032-6721-D94F-84D6-851A4F8DB033}" destId="{3912A5D8-A6A6-F242-B8DA-299BE42E61FC}" srcOrd="0" destOrd="0" presId="urn:microsoft.com/office/officeart/2005/8/layout/process1"/>
    <dgm:cxn modelId="{F6DD365B-9894-7C45-84EF-5DA05CF99996}" type="presParOf" srcId="{60787032-6721-D94F-84D6-851A4F8DB033}" destId="{ACA4FBB0-99BF-A146-8B9A-C0E7C143F13A}" srcOrd="1" destOrd="0" presId="urn:microsoft.com/office/officeart/2005/8/layout/process1"/>
    <dgm:cxn modelId="{F5F774B3-17E0-6648-9485-1D04D4A04E63}" type="presParOf" srcId="{ACA4FBB0-99BF-A146-8B9A-C0E7C143F13A}" destId="{18F2C609-A34D-EA4C-A132-81A6D089ADC8}" srcOrd="0" destOrd="0" presId="urn:microsoft.com/office/officeart/2005/8/layout/process1"/>
    <dgm:cxn modelId="{0F7F6407-3D9D-3048-9412-4CB65FFE8403}" type="presParOf" srcId="{60787032-6721-D94F-84D6-851A4F8DB033}" destId="{E857E259-436F-294E-9E2D-F0F317DEB992}" srcOrd="2" destOrd="0" presId="urn:microsoft.com/office/officeart/2005/8/layout/process1"/>
    <dgm:cxn modelId="{C16A7620-A4CB-134C-A45A-A1FB1DC6E1EC}" type="presParOf" srcId="{60787032-6721-D94F-84D6-851A4F8DB033}" destId="{A5E5365F-9B18-5B4E-8A65-B94FABF5B5D4}" srcOrd="3" destOrd="0" presId="urn:microsoft.com/office/officeart/2005/8/layout/process1"/>
    <dgm:cxn modelId="{257A1CE5-2FFE-144E-B40D-FACE06A50FDF}" type="presParOf" srcId="{A5E5365F-9B18-5B4E-8A65-B94FABF5B5D4}" destId="{85AACBAA-9D21-9C42-9F6D-843126D5D603}" srcOrd="0" destOrd="0" presId="urn:microsoft.com/office/officeart/2005/8/layout/process1"/>
    <dgm:cxn modelId="{5370D2F4-BFB6-7744-9535-9DF82AFC74CA}" type="presParOf" srcId="{60787032-6721-D94F-84D6-851A4F8DB033}" destId="{A7D0C24B-EF4B-4D4B-800A-602030A0890E}" srcOrd="4" destOrd="0" presId="urn:microsoft.com/office/officeart/2005/8/layout/process1"/>
    <dgm:cxn modelId="{03CACB33-8037-3E45-9C95-7C1605F9A59D}" type="presParOf" srcId="{60787032-6721-D94F-84D6-851A4F8DB033}" destId="{1231A175-EE4B-2E47-9B49-A5BB1C364634}" srcOrd="5" destOrd="0" presId="urn:microsoft.com/office/officeart/2005/8/layout/process1"/>
    <dgm:cxn modelId="{FDAAE335-BE14-FF4B-A9B7-13F22B6ECE2D}" type="presParOf" srcId="{1231A175-EE4B-2E47-9B49-A5BB1C364634}" destId="{7639E6FC-B024-E84D-863B-B82920591299}" srcOrd="0" destOrd="0" presId="urn:microsoft.com/office/officeart/2005/8/layout/process1"/>
    <dgm:cxn modelId="{80332382-63A6-E14A-AC3D-1A5F10FD897E}" type="presParOf" srcId="{60787032-6721-D94F-84D6-851A4F8DB033}" destId="{F22DB9E8-9172-D942-B380-32EE8F204BE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256189-BF4B-8247-9A2C-27614C66BB4A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</dgm:pt>
    <dgm:pt modelId="{062E392F-C2A3-264F-9705-451E16EF51FD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Danger du salarié</a:t>
          </a:r>
          <a:endParaRPr lang="fr-FR" dirty="0"/>
        </a:p>
      </dgm:t>
    </dgm:pt>
    <dgm:pt modelId="{EFB535C4-7E83-CE45-AB7F-19022713DF97}" type="parTrans" cxnId="{C5737ADD-1E3E-7D49-A2FE-8F00AFDDFEE0}">
      <dgm:prSet/>
      <dgm:spPr/>
      <dgm:t>
        <a:bodyPr/>
        <a:lstStyle/>
        <a:p>
          <a:endParaRPr lang="fr-FR"/>
        </a:p>
      </dgm:t>
    </dgm:pt>
    <dgm:pt modelId="{9FE33322-756D-CE47-A167-FE5B71383B9B}" type="sibTrans" cxnId="{C5737ADD-1E3E-7D49-A2FE-8F00AFDDFEE0}">
      <dgm:prSet/>
      <dgm:spPr/>
      <dgm:t>
        <a:bodyPr/>
        <a:lstStyle/>
        <a:p>
          <a:endParaRPr lang="fr-FR"/>
        </a:p>
      </dgm:t>
    </dgm:pt>
    <dgm:pt modelId="{DC962D67-6347-AE44-82A6-A7542F879E1D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Visite médicale</a:t>
          </a:r>
          <a:endParaRPr lang="fr-FR" dirty="0"/>
        </a:p>
      </dgm:t>
    </dgm:pt>
    <dgm:pt modelId="{4E311F57-DC3D-FC46-983C-37AB0DFBC065}" type="parTrans" cxnId="{13544539-293A-3A41-85EA-F08A662F56BF}">
      <dgm:prSet/>
      <dgm:spPr/>
      <dgm:t>
        <a:bodyPr/>
        <a:lstStyle/>
        <a:p>
          <a:endParaRPr lang="fr-FR"/>
        </a:p>
      </dgm:t>
    </dgm:pt>
    <dgm:pt modelId="{C24C7E1C-DF4B-1644-AD2A-74D8FEB69AA4}" type="sibTrans" cxnId="{13544539-293A-3A41-85EA-F08A662F56BF}">
      <dgm:prSet/>
      <dgm:spPr/>
      <dgm:t>
        <a:bodyPr/>
        <a:lstStyle/>
        <a:p>
          <a:endParaRPr lang="fr-FR"/>
        </a:p>
      </dgm:t>
    </dgm:pt>
    <dgm:pt modelId="{8C52C6F1-6799-304B-9C5A-7E276069A8CD}">
      <dgm:prSet phldrT="[Texte]"/>
      <dgm:spPr>
        <a:solidFill>
          <a:schemeClr val="accent2"/>
        </a:solidFill>
      </dgm:spPr>
      <dgm:t>
        <a:bodyPr/>
        <a:lstStyle/>
        <a:p>
          <a:r>
            <a:rPr lang="fr-FR" dirty="0" smtClean="0"/>
            <a:t>Avis d’inaptitude</a:t>
          </a:r>
          <a:endParaRPr lang="fr-FR" dirty="0"/>
        </a:p>
      </dgm:t>
    </dgm:pt>
    <dgm:pt modelId="{79952DC9-C355-1C4A-9029-BDE35066DC51}" type="parTrans" cxnId="{B88FF81E-F6B4-524F-B733-95C41FFF46F4}">
      <dgm:prSet/>
      <dgm:spPr/>
      <dgm:t>
        <a:bodyPr/>
        <a:lstStyle/>
        <a:p>
          <a:endParaRPr lang="fr-FR"/>
        </a:p>
      </dgm:t>
    </dgm:pt>
    <dgm:pt modelId="{903F45BE-F0C5-5947-9A34-106C3E296786}" type="sibTrans" cxnId="{B88FF81E-F6B4-524F-B733-95C41FFF46F4}">
      <dgm:prSet/>
      <dgm:spPr/>
      <dgm:t>
        <a:bodyPr/>
        <a:lstStyle/>
        <a:p>
          <a:endParaRPr lang="fr-FR"/>
        </a:p>
      </dgm:t>
    </dgm:pt>
    <dgm:pt modelId="{E9CF24B9-CEC4-AC4F-A0E0-B2D75867437F}" type="pres">
      <dgm:prSet presAssocID="{4D256189-BF4B-8247-9A2C-27614C66BB4A}" presName="CompostProcess" presStyleCnt="0">
        <dgm:presLayoutVars>
          <dgm:dir/>
          <dgm:resizeHandles val="exact"/>
        </dgm:presLayoutVars>
      </dgm:prSet>
      <dgm:spPr/>
    </dgm:pt>
    <dgm:pt modelId="{9BE761C7-7C44-7D4D-BC88-5EB93AD9EB74}" type="pres">
      <dgm:prSet presAssocID="{4D256189-BF4B-8247-9A2C-27614C66BB4A}" presName="arrow" presStyleLbl="bgShp" presStyleIdx="0" presStyleCnt="1"/>
      <dgm:spPr/>
    </dgm:pt>
    <dgm:pt modelId="{FBB033EB-A320-6D4B-91EF-709423CF4784}" type="pres">
      <dgm:prSet presAssocID="{4D256189-BF4B-8247-9A2C-27614C66BB4A}" presName="linearProcess" presStyleCnt="0"/>
      <dgm:spPr/>
    </dgm:pt>
    <dgm:pt modelId="{4B608CAA-7A87-E540-AEB0-3DDC58363065}" type="pres">
      <dgm:prSet presAssocID="{062E392F-C2A3-264F-9705-451E16EF51F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8A8E3D-0A6B-064C-8ADC-04064915AF6D}" type="pres">
      <dgm:prSet presAssocID="{9FE33322-756D-CE47-A167-FE5B71383B9B}" presName="sibTrans" presStyleCnt="0"/>
      <dgm:spPr/>
    </dgm:pt>
    <dgm:pt modelId="{D52769FF-B638-0D49-B42A-7AC658F3F339}" type="pres">
      <dgm:prSet presAssocID="{DC962D67-6347-AE44-82A6-A7542F879E1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33A93A-87FB-4048-A031-97D490B69CA8}" type="pres">
      <dgm:prSet presAssocID="{C24C7E1C-DF4B-1644-AD2A-74D8FEB69AA4}" presName="sibTrans" presStyleCnt="0"/>
      <dgm:spPr/>
    </dgm:pt>
    <dgm:pt modelId="{D531DFAC-F496-FF42-9765-C59A2D0FCB6D}" type="pres">
      <dgm:prSet presAssocID="{8C52C6F1-6799-304B-9C5A-7E276069A8CD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2865DE2-9692-EB48-9F84-D62AEFB4EA14}" type="presOf" srcId="{062E392F-C2A3-264F-9705-451E16EF51FD}" destId="{4B608CAA-7A87-E540-AEB0-3DDC58363065}" srcOrd="0" destOrd="0" presId="urn:microsoft.com/office/officeart/2005/8/layout/hProcess9"/>
    <dgm:cxn modelId="{273E2CF6-0D23-F548-A1A8-EB56025B3172}" type="presOf" srcId="{DC962D67-6347-AE44-82A6-A7542F879E1D}" destId="{D52769FF-B638-0D49-B42A-7AC658F3F339}" srcOrd="0" destOrd="0" presId="urn:microsoft.com/office/officeart/2005/8/layout/hProcess9"/>
    <dgm:cxn modelId="{B88FF81E-F6B4-524F-B733-95C41FFF46F4}" srcId="{4D256189-BF4B-8247-9A2C-27614C66BB4A}" destId="{8C52C6F1-6799-304B-9C5A-7E276069A8CD}" srcOrd="2" destOrd="0" parTransId="{79952DC9-C355-1C4A-9029-BDE35066DC51}" sibTransId="{903F45BE-F0C5-5947-9A34-106C3E296786}"/>
    <dgm:cxn modelId="{B143EE6C-C945-5F43-84F0-D4EC1C8C9B9B}" type="presOf" srcId="{8C52C6F1-6799-304B-9C5A-7E276069A8CD}" destId="{D531DFAC-F496-FF42-9765-C59A2D0FCB6D}" srcOrd="0" destOrd="0" presId="urn:microsoft.com/office/officeart/2005/8/layout/hProcess9"/>
    <dgm:cxn modelId="{C5737ADD-1E3E-7D49-A2FE-8F00AFDDFEE0}" srcId="{4D256189-BF4B-8247-9A2C-27614C66BB4A}" destId="{062E392F-C2A3-264F-9705-451E16EF51FD}" srcOrd="0" destOrd="0" parTransId="{EFB535C4-7E83-CE45-AB7F-19022713DF97}" sibTransId="{9FE33322-756D-CE47-A167-FE5B71383B9B}"/>
    <dgm:cxn modelId="{13544539-293A-3A41-85EA-F08A662F56BF}" srcId="{4D256189-BF4B-8247-9A2C-27614C66BB4A}" destId="{DC962D67-6347-AE44-82A6-A7542F879E1D}" srcOrd="1" destOrd="0" parTransId="{4E311F57-DC3D-FC46-983C-37AB0DFBC065}" sibTransId="{C24C7E1C-DF4B-1644-AD2A-74D8FEB69AA4}"/>
    <dgm:cxn modelId="{A460EA3D-7838-B841-AAF9-E822C8A960DD}" type="presOf" srcId="{4D256189-BF4B-8247-9A2C-27614C66BB4A}" destId="{E9CF24B9-CEC4-AC4F-A0E0-B2D75867437F}" srcOrd="0" destOrd="0" presId="urn:microsoft.com/office/officeart/2005/8/layout/hProcess9"/>
    <dgm:cxn modelId="{F21D4F4A-27A2-404F-80E3-463EF8F5843E}" type="presParOf" srcId="{E9CF24B9-CEC4-AC4F-A0E0-B2D75867437F}" destId="{9BE761C7-7C44-7D4D-BC88-5EB93AD9EB74}" srcOrd="0" destOrd="0" presId="urn:microsoft.com/office/officeart/2005/8/layout/hProcess9"/>
    <dgm:cxn modelId="{89A0A2D0-43BD-2F4F-8DC7-6D604621338B}" type="presParOf" srcId="{E9CF24B9-CEC4-AC4F-A0E0-B2D75867437F}" destId="{FBB033EB-A320-6D4B-91EF-709423CF4784}" srcOrd="1" destOrd="0" presId="urn:microsoft.com/office/officeart/2005/8/layout/hProcess9"/>
    <dgm:cxn modelId="{48DB34DD-37AC-3041-8E82-293B51BCD0ED}" type="presParOf" srcId="{FBB033EB-A320-6D4B-91EF-709423CF4784}" destId="{4B608CAA-7A87-E540-AEB0-3DDC58363065}" srcOrd="0" destOrd="0" presId="urn:microsoft.com/office/officeart/2005/8/layout/hProcess9"/>
    <dgm:cxn modelId="{15734508-1B36-2B4C-BCB0-AF8DB27E4955}" type="presParOf" srcId="{FBB033EB-A320-6D4B-91EF-709423CF4784}" destId="{C38A8E3D-0A6B-064C-8ADC-04064915AF6D}" srcOrd="1" destOrd="0" presId="urn:microsoft.com/office/officeart/2005/8/layout/hProcess9"/>
    <dgm:cxn modelId="{35CDF385-3A66-F94B-AD5D-174054BB7611}" type="presParOf" srcId="{FBB033EB-A320-6D4B-91EF-709423CF4784}" destId="{D52769FF-B638-0D49-B42A-7AC658F3F339}" srcOrd="2" destOrd="0" presId="urn:microsoft.com/office/officeart/2005/8/layout/hProcess9"/>
    <dgm:cxn modelId="{5B626902-5496-A748-B733-A6305A77EC23}" type="presParOf" srcId="{FBB033EB-A320-6D4B-91EF-709423CF4784}" destId="{3B33A93A-87FB-4048-A031-97D490B69CA8}" srcOrd="3" destOrd="0" presId="urn:microsoft.com/office/officeart/2005/8/layout/hProcess9"/>
    <dgm:cxn modelId="{CAA8C0A5-57E6-034E-91EF-8F46EA440A27}" type="presParOf" srcId="{FBB033EB-A320-6D4B-91EF-709423CF4784}" destId="{D531DFAC-F496-FF42-9765-C59A2D0FCB6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38104" y="595253"/>
            <a:ext cx="8197758" cy="128089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INAPTITUDE ET </a:t>
            </a:r>
            <a:b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fr-FR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MI-TEMPS THERAPEUTIQUE</a:t>
            </a:r>
            <a:endParaRPr lang="fr-F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Image 4" descr="jpg_bakjaninap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843" y="1964121"/>
            <a:ext cx="4182750" cy="427337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422528" y="4502254"/>
            <a:ext cx="389682" cy="6782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278202" y="4314660"/>
            <a:ext cx="1053585" cy="426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7317365" y="4141496"/>
            <a:ext cx="4762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6970980" y="3881751"/>
            <a:ext cx="635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523557" y="3939470"/>
            <a:ext cx="13711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4" name="Bulle rectangulaire à coins arrondis 13"/>
          <p:cNvSpPr/>
          <p:nvPr/>
        </p:nvSpPr>
        <p:spPr>
          <a:xfrm rot="21150092">
            <a:off x="6247458" y="3366170"/>
            <a:ext cx="1604162" cy="678224"/>
          </a:xfrm>
          <a:prstGeom prst="wedgeRoundRectCallou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7793643" y="4098205"/>
            <a:ext cx="577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6812221" y="4242508"/>
            <a:ext cx="3319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7259624" y="4357954"/>
            <a:ext cx="20205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7302932" y="3578714"/>
            <a:ext cx="4185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971989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RH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r>
              <a:rPr lang="fr-FR" sz="2000" dirty="0" smtClean="0"/>
              <a:t>Le médecin du travail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Les Délégués du Personnel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Les Congés Payés / Indemnités Temporaire d’Inaptitude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Le mi-temps thérapeutique</a:t>
            </a:r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5153742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Mi-Temps Thérapeutique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8412" y="1591733"/>
            <a:ext cx="8915400" cy="4284134"/>
          </a:xfrm>
        </p:spPr>
        <p:txBody>
          <a:bodyPr>
            <a:normAutofit/>
          </a:bodyPr>
          <a:lstStyle/>
          <a:p>
            <a:r>
              <a:rPr lang="fr-FR" dirty="0" smtClean="0"/>
              <a:t>Le mi-temps thérapeutique est une reprise du travail après une absence, destinée à améliorer l’état de santé du salarié pour retrouver une emploi compatible avec son état de santé.</a:t>
            </a:r>
          </a:p>
          <a:p>
            <a:r>
              <a:rPr lang="fr-FR" dirty="0" smtClean="0"/>
              <a:t>Les Intervenants :</a:t>
            </a:r>
          </a:p>
          <a:p>
            <a:pPr lvl="1"/>
            <a:r>
              <a:rPr lang="fr-FR" dirty="0"/>
              <a:t>Le salarié</a:t>
            </a:r>
          </a:p>
          <a:p>
            <a:pPr lvl="1"/>
            <a:r>
              <a:rPr lang="fr-FR" dirty="0"/>
              <a:t>Le médecin traitant – décide de l’opportunité du mi-temps thérapeutique</a:t>
            </a:r>
          </a:p>
          <a:p>
            <a:pPr lvl="1"/>
            <a:r>
              <a:rPr lang="fr-FR" dirty="0"/>
              <a:t>Le médecin conseil – donne son avis sur la reprise du travail en temps partiel</a:t>
            </a:r>
          </a:p>
          <a:p>
            <a:pPr lvl="1"/>
            <a:r>
              <a:rPr lang="fr-FR" dirty="0"/>
              <a:t>L’employeur – réaménagement du poste</a:t>
            </a:r>
          </a:p>
          <a:p>
            <a:pPr lvl="1"/>
            <a:r>
              <a:rPr lang="fr-FR" dirty="0" smtClean="0"/>
              <a:t>Le </a:t>
            </a:r>
            <a:r>
              <a:rPr lang="fr-FR" dirty="0"/>
              <a:t>médecin du travail – </a:t>
            </a:r>
            <a:r>
              <a:rPr lang="fr-FR" dirty="0" smtClean="0"/>
              <a:t>visite de reprise </a:t>
            </a:r>
            <a:r>
              <a:rPr lang="fr-FR" dirty="0"/>
              <a:t>et détermine les aménagements à apporter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239650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39135" y="624110"/>
            <a:ext cx="9613932" cy="1280890"/>
          </a:xfrm>
        </p:spPr>
        <p:txBody>
          <a:bodyPr>
            <a:normAutofit/>
          </a:bodyPr>
          <a:lstStyle/>
          <a:p>
            <a:r>
              <a:rPr lang="fr-FR" sz="3500" dirty="0"/>
              <a:t>Le mi- temps thérapeutique en 3 points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063533"/>
            <a:ext cx="8915400" cy="3847689"/>
          </a:xfrm>
        </p:spPr>
        <p:txBody>
          <a:bodyPr>
            <a:normAutofit/>
          </a:bodyPr>
          <a:lstStyle/>
          <a:p>
            <a:endParaRPr lang="fr-FR" dirty="0" smtClean="0"/>
          </a:p>
          <a:p>
            <a:r>
              <a:rPr lang="fr-FR" dirty="0"/>
              <a:t>Orchestré conjointement par le médecin du travail et l’employeur :</a:t>
            </a:r>
          </a:p>
          <a:p>
            <a:pPr lvl="1"/>
            <a:r>
              <a:rPr lang="fr-FR" dirty="0"/>
              <a:t>Prescription et suivi</a:t>
            </a:r>
          </a:p>
          <a:p>
            <a:pPr lvl="1"/>
            <a:r>
              <a:rPr lang="fr-FR" dirty="0"/>
              <a:t>Aménagement et </a:t>
            </a:r>
            <a:r>
              <a:rPr lang="fr-FR" dirty="0" smtClean="0"/>
              <a:t>modulation</a:t>
            </a:r>
          </a:p>
          <a:p>
            <a:pPr lvl="1"/>
            <a:endParaRPr lang="fr-FR" dirty="0"/>
          </a:p>
          <a:p>
            <a:r>
              <a:rPr lang="fr-FR" dirty="0" smtClean="0"/>
              <a:t>Vers </a:t>
            </a:r>
            <a:r>
              <a:rPr lang="fr-FR" dirty="0"/>
              <a:t>la reprise d’une activité à temps plein </a:t>
            </a:r>
            <a:r>
              <a:rPr lang="fr-FR" dirty="0">
                <a:sym typeface="Wingdings" panose="05000000000000000000" pitchFamily="2" charset="2"/>
              </a:rPr>
              <a:t> </a:t>
            </a:r>
            <a:r>
              <a:rPr lang="fr-FR" dirty="0"/>
              <a:t>réadaptation progressive au travail 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Période </a:t>
            </a:r>
            <a:r>
              <a:rPr lang="fr-FR" dirty="0"/>
              <a:t>transitoire </a:t>
            </a:r>
            <a:r>
              <a:rPr lang="fr-FR" dirty="0">
                <a:sym typeface="Wingdings" panose="05000000000000000000" pitchFamily="2" charset="2"/>
              </a:rPr>
              <a:t></a:t>
            </a:r>
            <a:r>
              <a:rPr lang="fr-FR" dirty="0">
                <a:sym typeface="Wingdings"/>
              </a:rPr>
              <a:t> Durée limitée</a:t>
            </a:r>
            <a:r>
              <a:rPr lang="fr-FR" dirty="0"/>
              <a:t> 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lvl="1"/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543149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6010" y="193963"/>
            <a:ext cx="9097117" cy="1070592"/>
          </a:xfrm>
        </p:spPr>
        <p:txBody>
          <a:bodyPr>
            <a:normAutofit fontScale="90000"/>
          </a:bodyPr>
          <a:lstStyle/>
          <a:p>
            <a:r>
              <a:rPr lang="fr-FR" dirty="0"/>
              <a:t>L</a:t>
            </a:r>
            <a:r>
              <a:rPr lang="fr-FR" dirty="0" smtClean="0"/>
              <a:t>a mise en place du mi temps thérapeutique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8755" y="1031091"/>
            <a:ext cx="9698182" cy="544104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646218" y="1579417"/>
            <a:ext cx="2535382" cy="47105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Médecin du travail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9185563" y="1579417"/>
            <a:ext cx="2535382" cy="471055"/>
          </a:xfrm>
          <a:prstGeom prst="rect">
            <a:avLst/>
          </a:prstGeom>
          <a:solidFill>
            <a:srgbClr val="CC560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Employeur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85563" y="3906980"/>
            <a:ext cx="2535382" cy="47105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Salarié</a:t>
            </a:r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57054" y="6065155"/>
            <a:ext cx="2535382" cy="64044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Médecin conseil/CPAM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89870" y="3669721"/>
            <a:ext cx="1769650" cy="945574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Médecin traitant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847109" y="2430806"/>
            <a:ext cx="2133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 smtClean="0"/>
          </a:p>
          <a:p>
            <a:endParaRPr lang="fr-FR" sz="2000" dirty="0"/>
          </a:p>
          <a:p>
            <a:pPr algn="ctr"/>
            <a:r>
              <a:rPr lang="fr-FR" sz="2400" dirty="0" smtClean="0"/>
              <a:t>Appréciation de</a:t>
            </a:r>
          </a:p>
          <a:p>
            <a:pPr algn="ctr"/>
            <a:r>
              <a:rPr lang="fr-FR" sz="2400" dirty="0" smtClean="0"/>
              <a:t> l’état </a:t>
            </a:r>
          </a:p>
          <a:p>
            <a:pPr algn="ctr"/>
            <a:r>
              <a:rPr lang="fr-FR" sz="2400" dirty="0"/>
              <a:t>d</a:t>
            </a:r>
            <a:r>
              <a:rPr lang="fr-FR" sz="2400" dirty="0" smtClean="0"/>
              <a:t>e</a:t>
            </a:r>
          </a:p>
          <a:p>
            <a:pPr algn="ctr"/>
            <a:r>
              <a:rPr lang="fr-FR" sz="2400" dirty="0" smtClean="0"/>
              <a:t> santé  </a:t>
            </a:r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8" name="Accolade fermante 17"/>
          <p:cNvSpPr/>
          <p:nvPr/>
        </p:nvSpPr>
        <p:spPr>
          <a:xfrm>
            <a:off x="4092688" y="2050472"/>
            <a:ext cx="1697182" cy="4014683"/>
          </a:xfrm>
          <a:prstGeom prst="rightBrace">
            <a:avLst>
              <a:gd name="adj1" fmla="val 8333"/>
              <a:gd name="adj2" fmla="val 5241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Parenthèse ouvrante 19"/>
          <p:cNvSpPr/>
          <p:nvPr/>
        </p:nvSpPr>
        <p:spPr>
          <a:xfrm>
            <a:off x="2847109" y="2050472"/>
            <a:ext cx="637309" cy="4014683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/>
          <p:cNvCxnSpPr>
            <a:endCxn id="6" idx="1"/>
          </p:cNvCxnSpPr>
          <p:nvPr/>
        </p:nvCxnSpPr>
        <p:spPr>
          <a:xfrm>
            <a:off x="7559520" y="4142508"/>
            <a:ext cx="162604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>
            <a:off x="5181600" y="1814944"/>
            <a:ext cx="4003963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5" idx="2"/>
            <a:endCxn id="6" idx="0"/>
          </p:cNvCxnSpPr>
          <p:nvPr/>
        </p:nvCxnSpPr>
        <p:spPr>
          <a:xfrm>
            <a:off x="10453254" y="2050472"/>
            <a:ext cx="0" cy="185650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>
            <a:off x="5181600" y="2050472"/>
            <a:ext cx="4003963" cy="1856508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5303492" y="4378035"/>
            <a:ext cx="3882071" cy="168712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7057561" y="2050471"/>
            <a:ext cx="3234232" cy="92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34" name="ZoneTexte 33"/>
          <p:cNvSpPr txBox="1"/>
          <p:nvPr/>
        </p:nvSpPr>
        <p:spPr>
          <a:xfrm>
            <a:off x="7582167" y="2042246"/>
            <a:ext cx="2893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 Visite de pré-reprise</a:t>
            </a:r>
          </a:p>
          <a:p>
            <a:r>
              <a:rPr lang="fr-FR" dirty="0" smtClean="0"/>
              <a:t>- Visite de reprise</a:t>
            </a:r>
          </a:p>
          <a:p>
            <a:r>
              <a:rPr lang="fr-FR" dirty="0" smtClean="0"/>
              <a:t>- Organisation du poste de travail</a:t>
            </a:r>
            <a:endParaRPr lang="fr-FR" dirty="0"/>
          </a:p>
        </p:txBody>
      </p:sp>
      <p:sp>
        <p:nvSpPr>
          <p:cNvPr id="35" name="ZoneTexte 34"/>
          <p:cNvSpPr txBox="1"/>
          <p:nvPr/>
        </p:nvSpPr>
        <p:spPr>
          <a:xfrm>
            <a:off x="6961909" y="1394751"/>
            <a:ext cx="119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Conseil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10475901" y="2514598"/>
            <a:ext cx="1245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Accord ou</a:t>
            </a:r>
          </a:p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 refus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7622601" y="3798677"/>
            <a:ext cx="1492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Prescription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5911632" y="5751000"/>
            <a:ext cx="1245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Accord ou</a:t>
            </a:r>
          </a:p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 refus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5479473" y="2637851"/>
            <a:ext cx="11952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Conseil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7802710" y="4896005"/>
            <a:ext cx="170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Transmission</a:t>
            </a:r>
            <a:endParaRPr lang="fr-F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6005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104" y="974305"/>
            <a:ext cx="8911687" cy="1280890"/>
          </a:xfrm>
        </p:spPr>
        <p:txBody>
          <a:bodyPr/>
          <a:lstStyle/>
          <a:p>
            <a:r>
              <a:rPr lang="fr-FR" dirty="0" smtClean="0"/>
              <a:t>Rémunération: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630680" y="3032760"/>
            <a:ext cx="2042160" cy="19354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Salaire Brut sur temps partiel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5196840" y="2865120"/>
            <a:ext cx="2438400" cy="204216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Indemnités journalières</a:t>
            </a:r>
            <a:endParaRPr lang="fr-FR" dirty="0"/>
          </a:p>
        </p:txBody>
      </p:sp>
      <p:sp>
        <p:nvSpPr>
          <p:cNvPr id="7" name="Plus 6"/>
          <p:cNvSpPr/>
          <p:nvPr/>
        </p:nvSpPr>
        <p:spPr>
          <a:xfrm>
            <a:off x="4145280" y="3535680"/>
            <a:ext cx="624840" cy="8686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9037320" y="3002280"/>
            <a:ext cx="262128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Salaire brut du salarié à temps plein</a:t>
            </a:r>
            <a:endParaRPr lang="fr-FR" dirty="0"/>
          </a:p>
        </p:txBody>
      </p:sp>
      <p:sp>
        <p:nvSpPr>
          <p:cNvPr id="10" name="Flèche droite rayée 9"/>
          <p:cNvSpPr/>
          <p:nvPr/>
        </p:nvSpPr>
        <p:spPr>
          <a:xfrm>
            <a:off x="7996844" y="3624348"/>
            <a:ext cx="748145" cy="631768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Formalités à accomplir :  </a:t>
            </a:r>
            <a:endParaRPr lang="fr-FR" dirty="0"/>
          </a:p>
        </p:txBody>
      </p:sp>
      <p:pic>
        <p:nvPicPr>
          <p:cNvPr id="1026" name="Picture 2" descr="C:\Users\audrey\Desktop\imag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6374" y="4802625"/>
            <a:ext cx="2807470" cy="1821911"/>
          </a:xfrm>
        </p:spPr>
      </p:pic>
      <p:sp>
        <p:nvSpPr>
          <p:cNvPr id="7" name="ZoneTexte 6"/>
          <p:cNvSpPr txBox="1"/>
          <p:nvPr/>
        </p:nvSpPr>
        <p:spPr>
          <a:xfrm>
            <a:off x="2621280" y="2240280"/>
            <a:ext cx="5440680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Sur net-entreprises</a:t>
            </a: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fr-F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endParaRPr lang="fr-F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fr-F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l’attestation S 3201 n et S 6202 i disponible sur le site ameli.fr ou auprès de la CPAM </a:t>
            </a:r>
          </a:p>
          <a:p>
            <a:pPr>
              <a:buFontTx/>
              <a:buChar char="-"/>
            </a:pPr>
            <a:endParaRPr lang="fr-FR" dirty="0"/>
          </a:p>
        </p:txBody>
      </p:sp>
      <p:pic>
        <p:nvPicPr>
          <p:cNvPr id="3" name="Picture 2" descr="C:\Users\audrey\Desktop\ne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1778" y="1381329"/>
            <a:ext cx="3627403" cy="27011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éléments nécessaire au calcul 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73972" y="2196458"/>
            <a:ext cx="8915400" cy="3777622"/>
          </a:xfrm>
        </p:spPr>
        <p:txBody>
          <a:bodyPr/>
          <a:lstStyle/>
          <a:p>
            <a:pPr lvl="0"/>
            <a:r>
              <a:rPr lang="fr-FR" sz="2000" dirty="0" smtClean="0"/>
              <a:t>Période de reprise à temps partiel </a:t>
            </a:r>
          </a:p>
          <a:p>
            <a:pPr lvl="0"/>
            <a:endParaRPr lang="fr-FR" sz="2000" dirty="0" smtClean="0"/>
          </a:p>
          <a:p>
            <a:pPr lvl="0"/>
            <a:r>
              <a:rPr lang="fr-FR" sz="2000" dirty="0" smtClean="0"/>
              <a:t>Salaire correspondant à l’activité réelle sur la période (en cas de maintien de salaire, indiqué uniquement le montant versé au prorata du temps travaillé)</a:t>
            </a:r>
          </a:p>
          <a:p>
            <a:pPr lvl="0"/>
            <a:endParaRPr lang="fr-FR" sz="2000" dirty="0" smtClean="0"/>
          </a:p>
          <a:p>
            <a:pPr lvl="0"/>
            <a:r>
              <a:rPr lang="fr-FR" sz="2000" dirty="0" smtClean="0"/>
              <a:t>Le salaire théorique du salarié pour cette même période (salaire brut soumis à cotisation)</a:t>
            </a:r>
          </a:p>
          <a:p>
            <a:endParaRPr lang="fr-FR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Posture RH: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33569" y="1861225"/>
            <a:ext cx="8915400" cy="3777622"/>
          </a:xfrm>
        </p:spPr>
        <p:txBody>
          <a:bodyPr>
            <a:noAutofit/>
          </a:bodyPr>
          <a:lstStyle/>
          <a:p>
            <a:r>
              <a:rPr lang="fr-FR" sz="2000" dirty="0" smtClean="0"/>
              <a:t>L’avenant au contrat est-il nécessaire?</a:t>
            </a:r>
          </a:p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Loi de sécurisation de l’emploi : prévoit un temps partiel minium de 24 heures. Qu’en est-il pour les personnes en mi-temps thérapeutique?</a:t>
            </a:r>
          </a:p>
          <a:p>
            <a:endParaRPr lang="fr-FR" sz="2000" dirty="0" smtClean="0"/>
          </a:p>
          <a:p>
            <a:r>
              <a:rPr lang="fr-FR" sz="2000" dirty="0" smtClean="0"/>
              <a:t>Comment se calcul l’ancienneté, les congés payés, le droit au ticket restaurant pour un salarié en mi-temps thérapeutique?</a:t>
            </a:r>
          </a:p>
          <a:p>
            <a:endParaRPr lang="fr-FR" sz="2000" dirty="0" smtClean="0"/>
          </a:p>
          <a:p>
            <a:r>
              <a:rPr lang="fr-FR" sz="2000" dirty="0" smtClean="0"/>
              <a:t>Le licenciement est-il autorisé?</a:t>
            </a:r>
            <a:endParaRPr lang="fr-FR" sz="20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56835" y="624110"/>
            <a:ext cx="9375820" cy="1280890"/>
          </a:xfrm>
        </p:spPr>
        <p:txBody>
          <a:bodyPr/>
          <a:lstStyle/>
          <a:p>
            <a:r>
              <a:rPr lang="fr-FR" dirty="0" smtClean="0"/>
              <a:t>La fonction R.H. vecteur de changement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764406"/>
            <a:ext cx="8915400" cy="4146816"/>
          </a:xfrm>
        </p:spPr>
        <p:txBody>
          <a:bodyPr>
            <a:normAutofit/>
          </a:bodyPr>
          <a:lstStyle/>
          <a:p>
            <a:r>
              <a:rPr lang="fr-FR" dirty="0" smtClean="0"/>
              <a:t>Le mi-temps thérapeutique découle de l’inaptitude </a:t>
            </a:r>
            <a:r>
              <a:rPr lang="fr-FR" dirty="0" smtClean="0">
                <a:sym typeface="Wingdings" panose="05000000000000000000" pitchFamily="2" charset="2"/>
              </a:rPr>
              <a:t> mesure d’accompagnement du salarié essentiellement axée sur l’adéquation entre les nouveaux besoins du salarié et son poste.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Qu’en est-il des autres aspects (dommages collatéraux) non envisagés dans ces dispositifs? : perte des avantages professionnels, perte financière, de l’estime de soi, démotivation et sentiment d’exclusion du salarié, précarisation de l’emploi…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Nécessité de sensibiliser le public R.H. et par ricochet les managers : politique du handicap, mise en place de procédures formalisées et connues de tous, sensibiliser aux métiers pénibles, détecter les agents en difficulté sur leur poste, mise en place d’un référent « handicap », sensibiliser dès le recrutement/intégration à la RQTH… </a:t>
            </a:r>
          </a:p>
          <a:p>
            <a:r>
              <a:rPr lang="fr-FR" dirty="0" smtClean="0">
                <a:sym typeface="Wingdings" panose="05000000000000000000" pitchFamily="2" charset="2"/>
              </a:rPr>
              <a:t>Vieillissement des actifs dans les prochaines années</a:t>
            </a:r>
          </a:p>
          <a:p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98740804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96796" y="1402336"/>
            <a:ext cx="8915400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fr-FR" sz="3600" b="1" dirty="0" smtClean="0"/>
              <a:t>MERCI POUR VOTRE ATTENTION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4165259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Préambule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Plus d’un million de salariés dont les postes sont aménagés par an/France. (sources : Ministère du travail, de l’emploi et de la santé)</a:t>
            </a:r>
          </a:p>
          <a:p>
            <a:endParaRPr lang="fr-FR" dirty="0"/>
          </a:p>
          <a:p>
            <a:r>
              <a:rPr lang="fr-FR" dirty="0"/>
              <a:t>Pas de définition juridique de l’inaptitude dans le code du travail notion </a:t>
            </a:r>
            <a:r>
              <a:rPr lang="fr-FR" dirty="0" smtClean="0"/>
              <a:t>« d’inapte </a:t>
            </a:r>
            <a:r>
              <a:rPr lang="fr-FR" dirty="0"/>
              <a:t>au </a:t>
            </a:r>
            <a:r>
              <a:rPr lang="fr-FR" dirty="0" smtClean="0"/>
              <a:t>poste de travail », « à l’emploi », « à </a:t>
            </a:r>
            <a:r>
              <a:rPr lang="fr-FR" dirty="0"/>
              <a:t>la </a:t>
            </a:r>
            <a:r>
              <a:rPr lang="fr-FR" dirty="0" smtClean="0"/>
              <a:t>fonction », </a:t>
            </a:r>
            <a:r>
              <a:rPr lang="fr-FR" dirty="0"/>
              <a:t>pas de généralité!</a:t>
            </a:r>
          </a:p>
          <a:p>
            <a:endParaRPr lang="fr-FR" dirty="0"/>
          </a:p>
          <a:p>
            <a:r>
              <a:rPr lang="fr-FR" dirty="0"/>
              <a:t>Le mi temps </a:t>
            </a:r>
            <a:r>
              <a:rPr lang="fr-FR" dirty="0" smtClean="0"/>
              <a:t>thérapeutique, une solution </a:t>
            </a:r>
            <a:r>
              <a:rPr lang="fr-FR" dirty="0"/>
              <a:t>pour accompagner le salarié dans le retour progressif à temps plein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4256213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Proposition de définition de l’inaptitude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just">
              <a:buNone/>
            </a:pPr>
            <a:r>
              <a:rPr lang="fr-FR" sz="3200" dirty="0" smtClean="0"/>
              <a:t>Etat d’une personne, constaté par le médecin du travail, dès lors que le maintien du salarié à son poste de travail est de nature à porter atteinte à sa santé.</a:t>
            </a:r>
          </a:p>
          <a:p>
            <a:pPr marL="0" indent="0" algn="r">
              <a:buNone/>
            </a:pPr>
            <a:r>
              <a:rPr lang="fr-FR" dirty="0"/>
              <a:t>(</a:t>
            </a:r>
            <a:r>
              <a:rPr lang="fr-FR" dirty="0" smtClean="0"/>
              <a:t>Larousse)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400794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Procédure d’inaptitude en image    </a:t>
            </a:r>
            <a:endParaRPr lang="fr-FR" dirty="0"/>
          </a:p>
        </p:txBody>
      </p:sp>
      <p:pic>
        <p:nvPicPr>
          <p:cNvPr id="4" name="Espace réservé du contenu 3" descr="MEDECIN-mini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956" r="-202956"/>
          <a:stretch>
            <a:fillRect/>
          </a:stretch>
        </p:blipFill>
        <p:spPr>
          <a:xfrm>
            <a:off x="8226777" y="266864"/>
            <a:ext cx="4797779" cy="2217953"/>
          </a:xfrm>
        </p:spPr>
      </p:pic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774474712"/>
              </p:ext>
            </p:extLst>
          </p:nvPr>
        </p:nvGraphicFramePr>
        <p:xfrm>
          <a:off x="1642534" y="1227663"/>
          <a:ext cx="94996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8" name="Connecteur droit 7"/>
          <p:cNvCxnSpPr/>
          <p:nvPr/>
        </p:nvCxnSpPr>
        <p:spPr>
          <a:xfrm flipV="1">
            <a:off x="2980267" y="2675461"/>
            <a:ext cx="0" cy="677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2997200" y="2675461"/>
            <a:ext cx="70104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10024533" y="2692395"/>
            <a:ext cx="0" cy="6942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2980267" y="2065863"/>
            <a:ext cx="701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15 jours</a:t>
            </a:r>
            <a:endParaRPr lang="fr-FR" sz="2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827867" y="5232399"/>
            <a:ext cx="7315200" cy="477054"/>
          </a:xfrm>
          <a:prstGeom prst="rect">
            <a:avLst/>
          </a:prstGeom>
          <a:noFill/>
          <a:ln>
            <a:solidFill>
              <a:srgbClr val="A5301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Avis médical d’inaptitude</a:t>
            </a:r>
            <a:endParaRPr lang="fr-FR" sz="25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669777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Procédure dérogatoire et d’urgence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586053"/>
              </p:ext>
            </p:extLst>
          </p:nvPr>
        </p:nvGraphicFramePr>
        <p:xfrm>
          <a:off x="2589213" y="2133600"/>
          <a:ext cx="8915400" cy="377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246325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Suite de l’avis médical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Contestation possible de l’avis</a:t>
            </a:r>
          </a:p>
          <a:p>
            <a:pPr lvl="1"/>
            <a:r>
              <a:rPr lang="fr-FR" sz="1800" dirty="0" smtClean="0"/>
              <a:t>Par l’employeur</a:t>
            </a:r>
          </a:p>
          <a:p>
            <a:pPr lvl="1"/>
            <a:r>
              <a:rPr lang="fr-FR" sz="1800" dirty="0" smtClean="0"/>
              <a:t>Par le salarié</a:t>
            </a:r>
          </a:p>
          <a:p>
            <a:pPr marL="457200" lvl="1" indent="0">
              <a:buNone/>
            </a:pPr>
            <a:endParaRPr lang="fr-FR" dirty="0" smtClean="0"/>
          </a:p>
          <a:p>
            <a:r>
              <a:rPr lang="fr-FR" sz="2000" dirty="0" smtClean="0"/>
              <a:t>Recherche de solutions de reclassement</a:t>
            </a:r>
          </a:p>
          <a:p>
            <a:pPr lvl="1"/>
            <a:r>
              <a:rPr lang="fr-FR" sz="1800" dirty="0" smtClean="0"/>
              <a:t>En fonction des préconisations du médecin du travail</a:t>
            </a:r>
          </a:p>
          <a:p>
            <a:pPr lvl="1"/>
            <a:r>
              <a:rPr lang="fr-FR" sz="1800" dirty="0" smtClean="0"/>
              <a:t>En consultant les Délégués du Personnel</a:t>
            </a:r>
          </a:p>
        </p:txBody>
      </p:sp>
    </p:spTree>
    <p:extLst>
      <p:ext uri="{BB962C8B-B14F-4D97-AF65-F5344CB8AC3E}">
        <p14:creationId xmlns:p14="http://schemas.microsoft.com/office/powerpoint/2010/main" val="239195922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Première hypothèse : Reclassement possible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fr-FR" sz="2000" dirty="0" smtClean="0"/>
              <a:t>Accord du salarié direct ou après une nouvelle étude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Reclassement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Avenant au contrat de travail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486603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Deuxième hypothèse : </a:t>
            </a:r>
            <a:r>
              <a:rPr lang="fr-FR" dirty="0"/>
              <a:t>Refus du salarié ou absence de reclassement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fr-FR" sz="2000" dirty="0" smtClean="0"/>
              <a:t>Deuxième refus du salarié à la proposition de reclassement</a:t>
            </a:r>
          </a:p>
          <a:p>
            <a:pPr marL="0" indent="0">
              <a:buNone/>
            </a:pPr>
            <a:endParaRPr lang="fr-FR" sz="2000" dirty="0" smtClean="0"/>
          </a:p>
          <a:p>
            <a:r>
              <a:rPr lang="fr-FR" sz="2000" dirty="0" smtClean="0"/>
              <a:t>Licenciement pour inaptitude ou cause réelle et sérieuse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4627083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Rémunération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dirty="0" smtClean="0"/>
              <a:t>Les Indemnités Journalières de Sécurité Sociale (IJSS)</a:t>
            </a:r>
          </a:p>
          <a:p>
            <a:r>
              <a:rPr lang="fr-FR" sz="2000" dirty="0" smtClean="0"/>
              <a:t>Indemnité Temporaire d’Inaptitude (ITI)</a:t>
            </a:r>
          </a:p>
          <a:p>
            <a:r>
              <a:rPr lang="fr-FR" sz="2000" dirty="0" smtClean="0"/>
              <a:t>Le salaire</a:t>
            </a:r>
          </a:p>
          <a:p>
            <a:pPr lvl="1"/>
            <a:r>
              <a:rPr lang="fr-FR" sz="2000" dirty="0" smtClean="0"/>
              <a:t>Suspension de la rémunération</a:t>
            </a:r>
          </a:p>
          <a:p>
            <a:pPr lvl="2"/>
            <a:r>
              <a:rPr lang="fr-FR" sz="1800" dirty="0" smtClean="0"/>
              <a:t>Durant </a:t>
            </a:r>
            <a:r>
              <a:rPr lang="fr-FR" sz="1800" dirty="0"/>
              <a:t>l ’étude du </a:t>
            </a:r>
            <a:r>
              <a:rPr lang="fr-FR" sz="1800" dirty="0" smtClean="0"/>
              <a:t>poste</a:t>
            </a:r>
          </a:p>
          <a:p>
            <a:pPr lvl="2"/>
            <a:r>
              <a:rPr lang="fr-FR" sz="1800" dirty="0" smtClean="0"/>
              <a:t>Après l’avis d’inaptitude</a:t>
            </a:r>
          </a:p>
          <a:p>
            <a:pPr lvl="1"/>
            <a:r>
              <a:rPr lang="fr-FR" sz="2000" dirty="0" smtClean="0"/>
              <a:t>Reprise de la rémunération</a:t>
            </a:r>
          </a:p>
          <a:p>
            <a:pPr lvl="2"/>
            <a:r>
              <a:rPr lang="fr-FR" dirty="0" smtClean="0"/>
              <a:t> </a:t>
            </a:r>
            <a:r>
              <a:rPr lang="fr-FR" sz="1800" dirty="0" smtClean="0"/>
              <a:t>Reclassement réussi</a:t>
            </a:r>
          </a:p>
          <a:p>
            <a:pPr lvl="2"/>
            <a:r>
              <a:rPr lang="fr-FR" sz="1800" dirty="0"/>
              <a:t>A</a:t>
            </a:r>
            <a:r>
              <a:rPr lang="fr-FR" sz="1800" dirty="0" smtClean="0"/>
              <a:t>bsence de licenciement ou proposition dans un délai d’un mois</a:t>
            </a:r>
          </a:p>
          <a:p>
            <a:pPr lvl="2"/>
            <a:endParaRPr lang="fr-FR" dirty="0" smtClean="0"/>
          </a:p>
          <a:p>
            <a:pPr lvl="2"/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69298925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669</TotalTime>
  <Words>666</Words>
  <Application>Microsoft Office PowerPoint</Application>
  <PresentationFormat>Grand écran</PresentationFormat>
  <Paragraphs>134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Wingdings</vt:lpstr>
      <vt:lpstr>Wingdings 3</vt:lpstr>
      <vt:lpstr>Brin</vt:lpstr>
      <vt:lpstr>INAPTITUDE ET  MI-TEMPS THERAPEUTIQUE</vt:lpstr>
      <vt:lpstr>Préambule</vt:lpstr>
      <vt:lpstr>Proposition de définition de l’inaptitude</vt:lpstr>
      <vt:lpstr>Procédure d’inaptitude en image    </vt:lpstr>
      <vt:lpstr>Procédure dérogatoire et d’urgence</vt:lpstr>
      <vt:lpstr>Suite de l’avis médical</vt:lpstr>
      <vt:lpstr>Première hypothèse : Reclassement possible</vt:lpstr>
      <vt:lpstr>Deuxième hypothèse : Refus du salarié ou absence de reclassement </vt:lpstr>
      <vt:lpstr>Rémunération</vt:lpstr>
      <vt:lpstr>Outils RH</vt:lpstr>
      <vt:lpstr>Le Mi-Temps Thérapeutique</vt:lpstr>
      <vt:lpstr>Le mi- temps thérapeutique en 3 points : </vt:lpstr>
      <vt:lpstr>La mise en place du mi temps thérapeutique </vt:lpstr>
      <vt:lpstr>Rémunération:</vt:lpstr>
      <vt:lpstr>Formalités à accomplir :  </vt:lpstr>
      <vt:lpstr>Les éléments nécessaire au calcul :</vt:lpstr>
      <vt:lpstr>Posture RH: </vt:lpstr>
      <vt:lpstr>La fonction R.H. vecteur de changement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mi- temps thérapeutique en 3 points :</dc:title>
  <dc:creator>FONTANEL Emilie</dc:creator>
  <cp:lastModifiedBy>FONTANEL Emilie</cp:lastModifiedBy>
  <cp:revision>82</cp:revision>
  <dcterms:created xsi:type="dcterms:W3CDTF">2014-06-29T10:08:58Z</dcterms:created>
  <dcterms:modified xsi:type="dcterms:W3CDTF">2014-08-31T13:37:39Z</dcterms:modified>
</cp:coreProperties>
</file>